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7" r:id="rId3"/>
    <p:sldMasterId id="2147483669" r:id="rId4"/>
    <p:sldMasterId id="2147483671" r:id="rId5"/>
    <p:sldMasterId id="2147483673" r:id="rId6"/>
  </p:sldMasterIdLst>
  <p:notesMasterIdLst>
    <p:notesMasterId r:id="rId52"/>
  </p:notesMasterIdLst>
  <p:sldIdLst>
    <p:sldId id="481" r:id="rId7"/>
    <p:sldId id="542" r:id="rId8"/>
    <p:sldId id="560" r:id="rId9"/>
    <p:sldId id="515" r:id="rId10"/>
    <p:sldId id="514" r:id="rId11"/>
    <p:sldId id="557" r:id="rId12"/>
    <p:sldId id="544" r:id="rId13"/>
    <p:sldId id="561" r:id="rId14"/>
    <p:sldId id="543" r:id="rId15"/>
    <p:sldId id="545" r:id="rId16"/>
    <p:sldId id="517" r:id="rId17"/>
    <p:sldId id="546" r:id="rId18"/>
    <p:sldId id="518" r:id="rId19"/>
    <p:sldId id="562" r:id="rId20"/>
    <p:sldId id="519" r:id="rId21"/>
    <p:sldId id="539" r:id="rId22"/>
    <p:sldId id="520" r:id="rId23"/>
    <p:sldId id="521" r:id="rId24"/>
    <p:sldId id="522" r:id="rId25"/>
    <p:sldId id="547" r:id="rId26"/>
    <p:sldId id="523" r:id="rId27"/>
    <p:sldId id="548" r:id="rId28"/>
    <p:sldId id="526" r:id="rId29"/>
    <p:sldId id="524" r:id="rId30"/>
    <p:sldId id="549" r:id="rId31"/>
    <p:sldId id="550" r:id="rId32"/>
    <p:sldId id="551" r:id="rId33"/>
    <p:sldId id="559" r:id="rId34"/>
    <p:sldId id="565" r:id="rId35"/>
    <p:sldId id="528" r:id="rId36"/>
    <p:sldId id="563" r:id="rId37"/>
    <p:sldId id="529" r:id="rId38"/>
    <p:sldId id="530" r:id="rId39"/>
    <p:sldId id="552" r:id="rId40"/>
    <p:sldId id="532" r:id="rId41"/>
    <p:sldId id="558" r:id="rId42"/>
    <p:sldId id="553" r:id="rId43"/>
    <p:sldId id="566" r:id="rId44"/>
    <p:sldId id="554" r:id="rId45"/>
    <p:sldId id="533" r:id="rId46"/>
    <p:sldId id="534" r:id="rId47"/>
    <p:sldId id="531" r:id="rId48"/>
    <p:sldId id="535" r:id="rId49"/>
    <p:sldId id="537" r:id="rId50"/>
    <p:sldId id="369" r:id="rId51"/>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CCFFCC"/>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4742" autoAdjust="0"/>
    <p:restoredTop sz="86353" autoAdjust="0"/>
  </p:normalViewPr>
  <p:slideViewPr>
    <p:cSldViewPr showGuides="1">
      <p:cViewPr varScale="1">
        <p:scale>
          <a:sx n="144" d="100"/>
          <a:sy n="144" d="100"/>
        </p:scale>
        <p:origin x="2348" y="80"/>
      </p:cViewPr>
      <p:guideLst>
        <p:guide orient="horz" pos="2160"/>
        <p:guide pos="2880"/>
      </p:guideLst>
    </p:cSldViewPr>
  </p:slideViewPr>
  <p:outlineViewPr>
    <p:cViewPr>
      <p:scale>
        <a:sx n="33" d="100"/>
        <a:sy n="33" d="100"/>
      </p:scale>
      <p:origin x="0" y="-3312"/>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483C36-3C64-6444-B5DC-063F5093C81E}" type="slidenum">
              <a:rPr lang="en-US">
                <a:solidFill>
                  <a:prstClr val="black"/>
                </a:solidFill>
              </a:rPr>
              <a:pPr/>
              <a:t>12</a:t>
            </a:fld>
            <a:endParaRPr lang="en-US">
              <a:solidFill>
                <a:prstClr val="black"/>
              </a:solidFill>
            </a:endParaRPr>
          </a:p>
        </p:txBody>
      </p:sp>
      <p:sp>
        <p:nvSpPr>
          <p:cNvPr id="580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0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61306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35C56-A81C-0848-81B6-61E19ADE46A8}" type="slidenum">
              <a:rPr lang="en-US">
                <a:solidFill>
                  <a:prstClr val="black"/>
                </a:solidFill>
              </a:rPr>
              <a:pPr/>
              <a:t>13</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Show examples: </a:t>
            </a:r>
            <a:r>
              <a:rPr lang="en-US" altLang="zh-CN" dirty="0" err="1"/>
              <a:t>VectorOperators</a:t>
            </a:r>
            <a:r>
              <a:rPr lang="en-US" altLang="zh-CN" dirty="0"/>
              <a:t>, </a:t>
            </a:r>
            <a:r>
              <a:rPr lang="en-US" altLang="zh-CN" dirty="0" err="1"/>
              <a:t>PrintVector</a:t>
            </a:r>
            <a:r>
              <a:rPr lang="en-US" altLang="zh-CN" dirty="0"/>
              <a:t>, </a:t>
            </a:r>
            <a:r>
              <a:rPr lang="en-US" altLang="zh-CN" dirty="0" err="1"/>
              <a:t>ReverseFile</a:t>
            </a:r>
            <a:r>
              <a:rPr lang="en-US" altLang="zh-CN" dirty="0"/>
              <a:t>, </a:t>
            </a:r>
            <a:r>
              <a:rPr lang="en-US" altLang="zh-CN" dirty="0" err="1"/>
              <a:t>LetterFrequency</a:t>
            </a:r>
            <a:endParaRPr lang="en-US" altLang="zh-CN" dirty="0"/>
          </a:p>
        </p:txBody>
      </p:sp>
      <p:sp>
        <p:nvSpPr>
          <p:cNvPr id="4" name="灯片编号占位符 3"/>
          <p:cNvSpPr>
            <a:spLocks noGrp="1"/>
          </p:cNvSpPr>
          <p:nvPr>
            <p:ph type="sldNum" sz="quarter" idx="5"/>
          </p:nvPr>
        </p:nvSpPr>
        <p:spPr/>
        <p:txBody>
          <a:bodyPr/>
          <a:lstStyle/>
          <a:p>
            <a:fld id="{37231C64-B976-DF4A-874D-4A45D2B42567}" type="slidenum">
              <a:rPr lang="en-US" smtClean="0"/>
              <a:pPr/>
              <a:t>14</a:t>
            </a:fld>
            <a:endParaRPr lang="en-US"/>
          </a:p>
        </p:txBody>
      </p:sp>
    </p:spTree>
    <p:extLst>
      <p:ext uri="{BB962C8B-B14F-4D97-AF65-F5344CB8AC3E}">
        <p14:creationId xmlns:p14="http://schemas.microsoft.com/office/powerpoint/2010/main" val="3864627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B2400B-1D72-C349-A67F-D96B927FB540}" type="slidenum">
              <a:rPr lang="en-US">
                <a:solidFill>
                  <a:prstClr val="black"/>
                </a:solidFill>
              </a:rPr>
              <a:pPr/>
              <a:t>15</a:t>
            </a:fld>
            <a:endParaRPr lang="en-US">
              <a:solidFill>
                <a:prstClr val="black"/>
              </a:solidFill>
            </a:endParaRPr>
          </a:p>
        </p:txBody>
      </p:sp>
      <p:sp>
        <p:nvSpPr>
          <p:cNvPr id="5826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26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B2400B-1D72-C349-A67F-D96B927FB540}" type="slidenum">
              <a:rPr lang="en-US"/>
              <a:pPr/>
              <a:t>16</a:t>
            </a:fld>
            <a:endParaRPr lang="en-US"/>
          </a:p>
        </p:txBody>
      </p:sp>
      <p:sp>
        <p:nvSpPr>
          <p:cNvPr id="5826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26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985755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35C56-A81C-0848-81B6-61E19ADE46A8}" type="slidenum">
              <a:rPr lang="en-US">
                <a:solidFill>
                  <a:prstClr val="black"/>
                </a:solidFill>
              </a:rPr>
              <a:pPr/>
              <a:t>17</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examples: </a:t>
            </a:r>
            <a:r>
              <a:rPr lang="en-US" dirty="0" err="1"/>
              <a:t>TicTacToeCheck</a:t>
            </a:r>
            <a:r>
              <a:rPr lang="en-US" dirty="0"/>
              <a:t>, </a:t>
            </a:r>
            <a:r>
              <a:rPr lang="en-US" dirty="0" err="1"/>
              <a:t>TicTacToeGrid</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1ED4C2-B461-B147-AF77-FEF4CFE59A06}" type="slidenum">
              <a:rPr lang="en-US">
                <a:solidFill>
                  <a:prstClr val="black"/>
                </a:solidFill>
              </a:rPr>
              <a:pPr/>
              <a:t>18</a:t>
            </a:fld>
            <a:endParaRPr lang="en-US">
              <a:solidFill>
                <a:prstClr val="black"/>
              </a:solidFill>
            </a:endParaRPr>
          </a:p>
        </p:txBody>
      </p:sp>
      <p:sp>
        <p:nvSpPr>
          <p:cNvPr id="6195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95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FBC97D-E312-B54D-8A76-A90D1C472EB7}" type="slidenum">
              <a:rPr lang="en-US">
                <a:solidFill>
                  <a:prstClr val="black"/>
                </a:solidFill>
              </a:rPr>
              <a:pPr/>
              <a:t>19</a:t>
            </a:fld>
            <a:endParaRPr lang="en-US">
              <a:solidFill>
                <a:prstClr val="black"/>
              </a:solidFill>
            </a:endParaRPr>
          </a:p>
        </p:txBody>
      </p:sp>
      <p:sp>
        <p:nvSpPr>
          <p:cNvPr id="5969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69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B6297-3218-394A-96EC-B97D5760B6BD}" type="slidenum">
              <a:rPr lang="en-US">
                <a:solidFill>
                  <a:prstClr val="black"/>
                </a:solidFill>
              </a:rPr>
              <a:pPr/>
              <a:t>20</a:t>
            </a:fld>
            <a:endParaRPr lang="en-US">
              <a:solidFill>
                <a:prstClr val="black"/>
              </a:solidFill>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example </a:t>
            </a:r>
            <a:r>
              <a:rPr lang="en-US" dirty="0" err="1"/>
              <a:t>RPNCalculator</a:t>
            </a:r>
            <a:endParaRPr lang="en-US" dirty="0"/>
          </a:p>
        </p:txBody>
      </p:sp>
    </p:spTree>
    <p:extLst>
      <p:ext uri="{BB962C8B-B14F-4D97-AF65-F5344CB8AC3E}">
        <p14:creationId xmlns:p14="http://schemas.microsoft.com/office/powerpoint/2010/main" val="403155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B6297-3218-394A-96EC-B97D5760B6BD}" type="slidenum">
              <a:rPr lang="en-US">
                <a:solidFill>
                  <a:prstClr val="black"/>
                </a:solidFill>
              </a:rPr>
              <a:pPr/>
              <a:t>21</a:t>
            </a:fld>
            <a:endParaRPr lang="en-US">
              <a:solidFill>
                <a:prstClr val="black"/>
              </a:solidFill>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example </a:t>
            </a:r>
            <a:r>
              <a:rPr lang="en-US" dirty="0" err="1"/>
              <a:t>IsBalanced</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C3D16C-AB51-BE4C-B173-49F434EED203}"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072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72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399637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1ED4C2-B461-B147-AF77-FEF4CFE59A06}" type="slidenum">
              <a:rPr lang="en-US">
                <a:solidFill>
                  <a:prstClr val="black"/>
                </a:solidFill>
              </a:rPr>
              <a:pPr/>
              <a:t>22</a:t>
            </a:fld>
            <a:endParaRPr lang="en-US">
              <a:solidFill>
                <a:prstClr val="black"/>
              </a:solidFill>
            </a:endParaRPr>
          </a:p>
        </p:txBody>
      </p:sp>
      <p:sp>
        <p:nvSpPr>
          <p:cNvPr id="6195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95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245650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ABAFB0-F546-D842-9ACA-727FFD6685A6}" type="slidenum">
              <a:rPr lang="en-US">
                <a:solidFill>
                  <a:prstClr val="black"/>
                </a:solidFill>
              </a:rPr>
              <a:pPr/>
              <a:t>23</a:t>
            </a:fld>
            <a:endParaRPr lang="en-US">
              <a:solidFill>
                <a:prstClr val="black"/>
              </a:solidFill>
            </a:endParaRPr>
          </a:p>
        </p:txBody>
      </p:sp>
      <p:sp>
        <p:nvSpPr>
          <p:cNvPr id="6215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15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16B70-954D-6344-82EE-7DEB7B822FB1}" type="slidenum">
              <a:rPr lang="en-US">
                <a:solidFill>
                  <a:prstClr val="black"/>
                </a:solidFill>
              </a:rPr>
              <a:pPr/>
              <a:t>24</a:t>
            </a:fld>
            <a:endParaRPr lang="en-US">
              <a:solidFill>
                <a:prstClr val="black"/>
              </a:solidFill>
            </a:endParaRPr>
          </a:p>
        </p:txBody>
      </p:sp>
      <p:sp>
        <p:nvSpPr>
          <p:cNvPr id="5908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08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B6297-3218-394A-96EC-B97D5760B6BD}" type="slidenum">
              <a:rPr lang="en-US">
                <a:solidFill>
                  <a:prstClr val="black"/>
                </a:solidFill>
              </a:rPr>
              <a:pPr/>
              <a:t>25</a:t>
            </a:fld>
            <a:endParaRPr lang="en-US">
              <a:solidFill>
                <a:prstClr val="black"/>
              </a:solidFill>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tLang="zh-CN" dirty="0"/>
          </a:p>
        </p:txBody>
      </p:sp>
    </p:spTree>
    <p:extLst>
      <p:ext uri="{BB962C8B-B14F-4D97-AF65-F5344CB8AC3E}">
        <p14:creationId xmlns:p14="http://schemas.microsoft.com/office/powerpoint/2010/main" val="162215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B6297-3218-394A-96EC-B97D5760B6BD}" type="slidenum">
              <a:rPr lang="en-US">
                <a:solidFill>
                  <a:prstClr val="black"/>
                </a:solidFill>
              </a:rPr>
              <a:pPr/>
              <a:t>26</a:t>
            </a:fld>
            <a:endParaRPr lang="en-US">
              <a:solidFill>
                <a:prstClr val="black"/>
              </a:solidFill>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a:t>Show example: </a:t>
            </a:r>
            <a:r>
              <a:rPr lang="en-US" dirty="0" err="1"/>
              <a:t>CheckoutLine</a:t>
            </a:r>
            <a:endParaRPr lang="en-US" dirty="0"/>
          </a:p>
        </p:txBody>
      </p:sp>
    </p:spTree>
    <p:extLst>
      <p:ext uri="{BB962C8B-B14F-4D97-AF65-F5344CB8AC3E}">
        <p14:creationId xmlns:p14="http://schemas.microsoft.com/office/powerpoint/2010/main" val="3104151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B6297-3218-394A-96EC-B97D5760B6BD}" type="slidenum">
              <a:rPr lang="en-US">
                <a:solidFill>
                  <a:prstClr val="black"/>
                </a:solidFill>
              </a:rPr>
              <a:pPr/>
              <a:t>27</a:t>
            </a:fld>
            <a:endParaRPr lang="en-US">
              <a:solidFill>
                <a:prstClr val="black"/>
              </a:solidFill>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4113665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28FD9FA-572B-C34D-B4DD-F4C06E6DB714}"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650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30877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1AC057D-E11E-BB42-860D-6CA0ADB84AB0}"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277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77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807937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76761E-281D-804B-80C9-DACADB011A9C}" type="slidenum">
              <a:rPr lang="en-US">
                <a:solidFill>
                  <a:prstClr val="black"/>
                </a:solidFill>
              </a:rPr>
              <a:pPr/>
              <a:t>30</a:t>
            </a:fld>
            <a:endParaRPr lang="en-US">
              <a:solidFill>
                <a:prstClr val="black"/>
              </a:solidFill>
            </a:endParaRPr>
          </a:p>
        </p:txBody>
      </p:sp>
      <p:sp>
        <p:nvSpPr>
          <p:cNvPr id="631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1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example: Airports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3EB26E-5176-2C4B-9B04-B99F7A2E25D3}" type="slidenum">
              <a:rPr lang="en-US">
                <a:solidFill>
                  <a:prstClr val="black"/>
                </a:solidFill>
              </a:rPr>
              <a:pPr/>
              <a:t>31</a:t>
            </a:fld>
            <a:endParaRPr lang="en-US">
              <a:solidFill>
                <a:prstClr val="black"/>
              </a:solidFill>
            </a:endParaRPr>
          </a:p>
        </p:txBody>
      </p:sp>
      <p:sp>
        <p:nvSpPr>
          <p:cNvPr id="6256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56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9788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BBB6D4-6074-8143-878E-902ADA295969}" type="slidenum">
              <a:rPr lang="en-US">
                <a:solidFill>
                  <a:prstClr val="black"/>
                </a:solidFill>
              </a:rPr>
              <a:pPr/>
              <a:t>4</a:t>
            </a:fld>
            <a:endParaRPr lang="en-US">
              <a:solidFill>
                <a:prstClr val="black"/>
              </a:solidFill>
            </a:endParaRPr>
          </a:p>
        </p:txBody>
      </p:sp>
      <p:sp>
        <p:nvSpPr>
          <p:cNvPr id="5990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90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862903-7060-0648-8CFE-7221FF3806EF}" type="slidenum">
              <a:rPr lang="en-US">
                <a:solidFill>
                  <a:prstClr val="black"/>
                </a:solidFill>
              </a:rPr>
              <a:pPr/>
              <a:t>32</a:t>
            </a:fld>
            <a:endParaRPr lang="en-US">
              <a:solidFill>
                <a:prstClr val="black"/>
              </a:solidFill>
            </a:endParaRPr>
          </a:p>
        </p:txBody>
      </p:sp>
      <p:sp>
        <p:nvSpPr>
          <p:cNvPr id="615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5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example: </a:t>
            </a:r>
            <a:r>
              <a:rPr lang="en-US" dirty="0" err="1"/>
              <a:t>SymbolTableTest</a:t>
            </a:r>
            <a:r>
              <a:rPr lang="en-US" dirty="0"/>
              <a:t> and </a:t>
            </a:r>
            <a:r>
              <a:rPr lang="en-US" dirty="0" err="1"/>
              <a:t>SymbolTableTestMap</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3EB26E-5176-2C4B-9B04-B99F7A2E25D3}" type="slidenum">
              <a:rPr lang="en-US">
                <a:solidFill>
                  <a:prstClr val="black"/>
                </a:solidFill>
              </a:rPr>
              <a:pPr/>
              <a:t>33</a:t>
            </a:fld>
            <a:endParaRPr lang="en-US">
              <a:solidFill>
                <a:prstClr val="black"/>
              </a:solidFill>
            </a:endParaRPr>
          </a:p>
        </p:txBody>
      </p:sp>
      <p:sp>
        <p:nvSpPr>
          <p:cNvPr id="6256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56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B6297-3218-394A-96EC-B97D5760B6BD}" type="slidenum">
              <a:rPr lang="en-US">
                <a:solidFill>
                  <a:prstClr val="black"/>
                </a:solidFill>
              </a:rPr>
              <a:pPr/>
              <a:t>34</a:t>
            </a:fld>
            <a:endParaRPr lang="en-US">
              <a:solidFill>
                <a:prstClr val="black"/>
              </a:solidFill>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2059269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76326C-017C-3943-AA9E-3269F59CC147}" type="slidenum">
              <a:rPr lang="en-US">
                <a:solidFill>
                  <a:prstClr val="black"/>
                </a:solidFill>
              </a:rPr>
              <a:pPr/>
              <a:t>35</a:t>
            </a:fld>
            <a:endParaRPr lang="en-US">
              <a:solidFill>
                <a:prstClr val="black"/>
              </a:solidFill>
            </a:endParaRPr>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F1D4496-D794-CC43-B263-120308CB2442}" type="slidenum">
              <a:rPr kumimoji="0" lang="en-US" sz="1200" b="0" i="0" u="none" strike="noStrike" kern="1200" cap="none" spc="0" normalizeH="0" baseline="0" noProof="0">
                <a:ln>
                  <a:noFill/>
                </a:ln>
                <a:solidFill>
                  <a:prstClr val="black"/>
                </a:solidFill>
                <a:effectLst/>
                <a:uLnTx/>
                <a:uFillTx/>
                <a:latin typeface="Times New Roman"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Times New Roman" pitchFamily="1" charset="0"/>
              <a:ea typeface="+mn-ea"/>
              <a:cs typeface="+mn-cs"/>
            </a:endParaRPr>
          </a:p>
        </p:txBody>
      </p:sp>
      <p:sp>
        <p:nvSpPr>
          <p:cNvPr id="37891" name="Rectangle 2"/>
          <p:cNvSpPr>
            <a:spLocks noGrp="1" noRot="1" noChangeAspect="1" noChangeArrowheads="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extLst>
      <p:ext uri="{BB962C8B-B14F-4D97-AF65-F5344CB8AC3E}">
        <p14:creationId xmlns:p14="http://schemas.microsoft.com/office/powerpoint/2010/main" val="2909007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B6297-3218-394A-96EC-B97D5760B6BD}" type="slidenum">
              <a:rPr lang="en-US">
                <a:solidFill>
                  <a:prstClr val="black"/>
                </a:solidFill>
              </a:rPr>
              <a:pPr/>
              <a:t>37</a:t>
            </a:fld>
            <a:endParaRPr lang="en-US">
              <a:solidFill>
                <a:prstClr val="black"/>
              </a:solidFill>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example </a:t>
            </a:r>
            <a:r>
              <a:rPr lang="en-US" dirty="0" err="1"/>
              <a:t>CCType</a:t>
            </a:r>
            <a:endParaRPr lang="en-US" dirty="0"/>
          </a:p>
        </p:txBody>
      </p:sp>
    </p:spTree>
    <p:extLst>
      <p:ext uri="{BB962C8B-B14F-4D97-AF65-F5344CB8AC3E}">
        <p14:creationId xmlns:p14="http://schemas.microsoft.com/office/powerpoint/2010/main" val="2359419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B6297-3218-394A-96EC-B97D5760B6BD}" type="slidenum">
              <a:rPr lang="en-US">
                <a:solidFill>
                  <a:prstClr val="black"/>
                </a:solidFill>
              </a:rPr>
              <a:pPr/>
              <a:t>38</a:t>
            </a:fld>
            <a:endParaRPr lang="en-US">
              <a:solidFill>
                <a:prstClr val="black"/>
              </a:solidFill>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example </a:t>
            </a:r>
            <a:r>
              <a:rPr lang="en-US" dirty="0" err="1"/>
              <a:t>CCType</a:t>
            </a:r>
            <a:endParaRPr lang="en-US" dirty="0"/>
          </a:p>
        </p:txBody>
      </p:sp>
    </p:spTree>
    <p:extLst>
      <p:ext uri="{BB962C8B-B14F-4D97-AF65-F5344CB8AC3E}">
        <p14:creationId xmlns:p14="http://schemas.microsoft.com/office/powerpoint/2010/main" val="5620243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B6297-3218-394A-96EC-B97D5760B6BD}" type="slidenum">
              <a:rPr lang="en-US">
                <a:solidFill>
                  <a:prstClr val="black"/>
                </a:solidFill>
              </a:rPr>
              <a:pPr/>
              <a:t>39</a:t>
            </a:fld>
            <a:endParaRPr lang="en-US">
              <a:solidFill>
                <a:prstClr val="black"/>
              </a:solidFill>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example </a:t>
            </a:r>
            <a:r>
              <a:rPr lang="en-US" dirty="0" err="1"/>
              <a:t>SetBasedLexicon</a:t>
            </a:r>
            <a:endParaRPr lang="en-US" dirty="0"/>
          </a:p>
        </p:txBody>
      </p:sp>
    </p:spTree>
    <p:extLst>
      <p:ext uri="{BB962C8B-B14F-4D97-AF65-F5344CB8AC3E}">
        <p14:creationId xmlns:p14="http://schemas.microsoft.com/office/powerpoint/2010/main" val="3768608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76326C-017C-3943-AA9E-3269F59CC147}" type="slidenum">
              <a:rPr lang="en-US">
                <a:solidFill>
                  <a:prstClr val="black"/>
                </a:solidFill>
              </a:rPr>
              <a:pPr/>
              <a:t>40</a:t>
            </a:fld>
            <a:endParaRPr lang="en-US">
              <a:solidFill>
                <a:prstClr val="black"/>
              </a:solidFill>
            </a:endParaRPr>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example </a:t>
            </a:r>
            <a:r>
              <a:rPr lang="en-US" dirty="0" err="1"/>
              <a:t>TwoLetterWords</a:t>
            </a:r>
            <a:r>
              <a:rPr lang="en-US" dirty="0"/>
              <a:t>, </a:t>
            </a:r>
            <a:r>
              <a:rPr lang="en-US" dirty="0" err="1"/>
              <a:t>TwoLetterWordsForeach</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F079CA-CC93-7347-97B6-550388DD4CD7}" type="slidenum">
              <a:rPr lang="en-US">
                <a:solidFill>
                  <a:prstClr val="black"/>
                </a:solidFill>
              </a:rPr>
              <a:pPr/>
              <a:t>41</a:t>
            </a:fld>
            <a:endParaRPr lang="en-US">
              <a:solidFill>
                <a:prstClr val="black"/>
              </a:solidFill>
            </a:endParaRPr>
          </a:p>
        </p:txBody>
      </p:sp>
      <p:sp>
        <p:nvSpPr>
          <p:cNvPr id="5990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90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C3D16C-AB51-BE4C-B173-49F434EED203}" type="slidenum">
              <a:rPr lang="en-US">
                <a:solidFill>
                  <a:prstClr val="black"/>
                </a:solidFill>
              </a:rPr>
              <a:pPr/>
              <a:t>5</a:t>
            </a:fld>
            <a:endParaRPr lang="en-US">
              <a:solidFill>
                <a:prstClr val="black"/>
              </a:solidFill>
            </a:endParaRPr>
          </a:p>
        </p:txBody>
      </p:sp>
      <p:sp>
        <p:nvSpPr>
          <p:cNvPr id="6072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72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C01BF5-FBB5-6F42-B9E2-15CBD2672AD5}" type="slidenum">
              <a:rPr lang="en-US">
                <a:solidFill>
                  <a:prstClr val="black"/>
                </a:solidFill>
              </a:rPr>
              <a:pPr/>
              <a:t>42</a:t>
            </a:fld>
            <a:endParaRPr lang="en-US">
              <a:solidFill>
                <a:prstClr val="black"/>
              </a:solidFill>
            </a:endParaRPr>
          </a:p>
        </p:txBody>
      </p:sp>
      <p:sp>
        <p:nvSpPr>
          <p:cNvPr id="6379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37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BA9280-39EA-1A44-8B9B-A10939C333F2}" type="slidenum">
              <a:rPr lang="en-US">
                <a:solidFill>
                  <a:prstClr val="black"/>
                </a:solidFill>
              </a:rPr>
              <a:pPr/>
              <a:t>43</a:t>
            </a:fld>
            <a:endParaRPr lang="en-US">
              <a:solidFill>
                <a:prstClr val="black"/>
              </a:solidFill>
            </a:endParaRPr>
          </a:p>
        </p:txBody>
      </p:sp>
      <p:sp>
        <p:nvSpPr>
          <p:cNvPr id="6400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00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a:t>
            </a:r>
            <a:r>
              <a:rPr lang="en-US" dirty="0" err="1"/>
              <a:t>PigEnglish</a:t>
            </a:r>
            <a:r>
              <a:rPr lang="en-US" dirty="0"/>
              <a:t>, </a:t>
            </a:r>
            <a:r>
              <a:rPr lang="en-US" dirty="0" err="1"/>
              <a:t>WordFrequency</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008542-D5E1-314C-A590-66115DA55946}" type="slidenum">
              <a:rPr lang="en-US">
                <a:solidFill>
                  <a:prstClr val="black"/>
                </a:solidFill>
              </a:rPr>
              <a:pPr/>
              <a:t>44</a:t>
            </a:fld>
            <a:endParaRPr lang="en-US">
              <a:solidFill>
                <a:prstClr val="black"/>
              </a:solidFill>
            </a:endParaRPr>
          </a:p>
        </p:txBody>
      </p:sp>
      <p:sp>
        <p:nvSpPr>
          <p:cNvPr id="642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2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Show example: </a:t>
            </a:r>
            <a:r>
              <a:rPr lang="en-US" altLang="zh-CN" dirty="0" err="1"/>
              <a:t>FindAnagrams</a:t>
            </a:r>
            <a:endParaRPr lang="en-US"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45</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5AEA18C-04D7-A142-8DE6-3C7C4DDD1FCF}"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932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32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495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483C36-3C64-6444-B5DC-063F5093C81E}" type="slidenum">
              <a:rPr lang="en-US">
                <a:solidFill>
                  <a:prstClr val="black"/>
                </a:solidFill>
              </a:rPr>
              <a:pPr/>
              <a:t>7</a:t>
            </a:fld>
            <a:endParaRPr lang="en-US">
              <a:solidFill>
                <a:prstClr val="black"/>
              </a:solidFill>
            </a:endParaRPr>
          </a:p>
        </p:txBody>
      </p:sp>
      <p:sp>
        <p:nvSpPr>
          <p:cNvPr id="580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0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917798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C3D16C-AB51-BE4C-B173-49F434EED203}"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072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072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21634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483C36-3C64-6444-B5DC-063F5093C81E}" type="slidenum">
              <a:rPr lang="en-US">
                <a:solidFill>
                  <a:prstClr val="black"/>
                </a:solidFill>
              </a:rPr>
              <a:pPr/>
              <a:t>10</a:t>
            </a:fld>
            <a:endParaRPr lang="en-US">
              <a:solidFill>
                <a:prstClr val="black"/>
              </a:solidFill>
            </a:endParaRPr>
          </a:p>
        </p:txBody>
      </p:sp>
      <p:sp>
        <p:nvSpPr>
          <p:cNvPr id="580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80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008419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35C56-A81C-0848-81B6-61E19ADE46A8}" type="slidenum">
              <a:rPr lang="en-US">
                <a:solidFill>
                  <a:prstClr val="black"/>
                </a:solidFill>
              </a:rPr>
              <a:pPr/>
              <a:t>11</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C927E8C4-2C1F-1C46-BD98-7FAB2B009935}"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624F0BD-624A-8B4F-8AD3-86AC7CB4E566}"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4EA5F0C-253A-414B-943E-188946075B7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62477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7931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2635242-DE45-4149-821B-75557A4182F2}" type="slidenum">
              <a:rPr lang="en-US"/>
              <a:pPr/>
              <a:t>‹#›</a:t>
            </a:fld>
            <a:endParaRPr lang="en-US"/>
          </a:p>
        </p:txBody>
      </p:sp>
    </p:spTree>
    <p:extLst>
      <p:ext uri="{BB962C8B-B14F-4D97-AF65-F5344CB8AC3E}">
        <p14:creationId xmlns:p14="http://schemas.microsoft.com/office/powerpoint/2010/main" val="981986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D66EB59C-1022-8C4A-B6A5-043144D05D04}"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8"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0788654A-F1DE-3C42-B055-3BD571764DBA}"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70"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62651693-B9B1-2147-90DB-BA11ED8FC842}" type="slidenum">
              <a:rPr lang="en-US" b="0">
                <a:solidFill>
                  <a:srgbClr val="000000"/>
                </a:solidFill>
              </a:rPr>
              <a:pPr/>
              <a:t>‹#›</a:t>
            </a:fld>
            <a:endParaRPr lang="en-US" b="0">
              <a:solidFill>
                <a:srgbClr val="000000"/>
              </a:solidFill>
            </a:endParaRPr>
          </a:p>
        </p:txBody>
      </p:sp>
    </p:spTree>
    <p:extLst>
      <p:ext uri="{BB962C8B-B14F-4D97-AF65-F5344CB8AC3E}">
        <p14:creationId xmlns:p14="http://schemas.microsoft.com/office/powerpoint/2010/main" val="2104186307"/>
      </p:ext>
    </p:extLst>
  </p:cSld>
  <p:clrMap bg1="lt1" tx1="dk1" bg2="lt2" tx2="dk2" accent1="accent1" accent2="accent2" accent3="accent3" accent4="accent4" accent5="accent5" accent6="accent6" hlink="hlink" folHlink="folHlink"/>
  <p:sldLayoutIdLst>
    <p:sldLayoutId id="2147483672"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extLst>
      <p:ext uri="{BB962C8B-B14F-4D97-AF65-F5344CB8AC3E}">
        <p14:creationId xmlns:p14="http://schemas.microsoft.com/office/powerpoint/2010/main" val="1793571025"/>
      </p:ext>
    </p:extLst>
  </p:cSld>
  <p:clrMap bg1="lt1" tx1="dk1" bg2="lt2" tx2="dk2" accent1="accent1" accent2="accent2" accent3="accent3" accent4="accent4" accent5="accent5" accent6="accent6" hlink="hlink" folHlink="folHlink"/>
  <p:sldLayoutIdLst>
    <p:sldLayoutId id="2147483674" r:id="rId1"/>
    <p:sldLayoutId id="2147483675"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1.png"/><Relationship Id="rId7" Type="http://schemas.openxmlformats.org/officeDocument/2006/relationships/slide" Target="slide27.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22.xml"/><Relationship Id="rId5" Type="http://schemas.openxmlformats.org/officeDocument/2006/relationships/slide" Target="slide18.xml"/><Relationship Id="rId10" Type="http://schemas.openxmlformats.org/officeDocument/2006/relationships/slide" Target="slide2.xml"/><Relationship Id="rId4" Type="http://schemas.openxmlformats.org/officeDocument/2006/relationships/slide" Target="slide10.xml"/><Relationship Id="rId9" Type="http://schemas.openxmlformats.org/officeDocument/2006/relationships/slide" Target="slide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Collections</a:t>
            </a: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5</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a:t>In this way I have made quite a valuable collection.</a:t>
            </a:r>
            <a:endParaRPr lang="en-US" sz="1000" b="0" i="1" dirty="0">
              <a:solidFill>
                <a:srgbClr val="000000"/>
              </a:solidFill>
            </a:endParaRPr>
          </a:p>
        </p:txBody>
      </p:sp>
      <p:sp>
        <p:nvSpPr>
          <p:cNvPr id="7" name="Rectangle 25"/>
          <p:cNvSpPr>
            <a:spLocks noChangeArrowheads="1"/>
          </p:cNvSpPr>
          <p:nvPr/>
        </p:nvSpPr>
        <p:spPr bwMode="auto">
          <a:xfrm>
            <a:off x="4267200" y="188081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Mark Twain, </a:t>
            </a:r>
            <a:r>
              <a:rPr lang="en-US" sz="1000" b="0" i="1" dirty="0"/>
              <a:t>A Tramp Abroad,</a:t>
            </a:r>
            <a:r>
              <a:rPr lang="en-US" sz="1000" b="0" dirty="0"/>
              <a:t> 1880</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322822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5.2  The </a:t>
            </a:r>
            <a:r>
              <a:rPr lang="en-US" sz="2000" u="sng" dirty="0">
                <a:solidFill>
                  <a:srgbClr val="3333CC"/>
                </a:solidFill>
                <a:latin typeface="Courier New"/>
                <a:cs typeface="Courier New"/>
              </a:rPr>
              <a:t>Vector</a:t>
            </a:r>
            <a:r>
              <a:rPr lang="en-US" sz="2400" b="0" u="sng" dirty="0">
                <a:solidFill>
                  <a:srgbClr val="3333CC"/>
                </a:solidFill>
              </a:rPr>
              <a:t> class</a:t>
            </a:r>
          </a:p>
        </p:txBody>
      </p:sp>
      <p:sp>
        <p:nvSpPr>
          <p:cNvPr id="31" name="Text Box 27">
            <a:hlinkClick r:id="rId5" action="ppaction://hlinksldjump"/>
          </p:cNvPr>
          <p:cNvSpPr txBox="1">
            <a:spLocks noChangeArrowheads="1"/>
          </p:cNvSpPr>
          <p:nvPr/>
        </p:nvSpPr>
        <p:spPr bwMode="auto">
          <a:xfrm>
            <a:off x="609600" y="362423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5.3  The </a:t>
            </a:r>
            <a:r>
              <a:rPr lang="en-US" sz="2000" u="sng" dirty="0">
                <a:solidFill>
                  <a:srgbClr val="3333CC"/>
                </a:solidFill>
                <a:latin typeface="Courier New"/>
                <a:cs typeface="Courier New"/>
              </a:rPr>
              <a:t>Stack</a:t>
            </a:r>
            <a:r>
              <a:rPr lang="en-US" sz="2400" b="0" u="sng" dirty="0">
                <a:solidFill>
                  <a:srgbClr val="3333CC"/>
                </a:solidFill>
              </a:rPr>
              <a:t> class</a:t>
            </a:r>
          </a:p>
        </p:txBody>
      </p:sp>
      <p:sp>
        <p:nvSpPr>
          <p:cNvPr id="32" name="Text Box 28">
            <a:hlinkClick r:id="rId6" action="ppaction://hlinksldjump"/>
          </p:cNvPr>
          <p:cNvSpPr txBox="1">
            <a:spLocks noChangeArrowheads="1"/>
          </p:cNvSpPr>
          <p:nvPr/>
        </p:nvSpPr>
        <p:spPr bwMode="auto">
          <a:xfrm>
            <a:off x="609600" y="402025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5.4  The </a:t>
            </a:r>
            <a:r>
              <a:rPr lang="en-US" sz="2000" u="sng" dirty="0">
                <a:solidFill>
                  <a:srgbClr val="3333CC"/>
                </a:solidFill>
                <a:latin typeface="Courier New"/>
                <a:cs typeface="Courier New"/>
              </a:rPr>
              <a:t>Queue</a:t>
            </a:r>
            <a:r>
              <a:rPr lang="en-US" sz="2400" b="0" u="sng" dirty="0">
                <a:solidFill>
                  <a:srgbClr val="3333CC"/>
                </a:solidFill>
              </a:rPr>
              <a:t> class</a:t>
            </a:r>
          </a:p>
        </p:txBody>
      </p:sp>
      <p:sp>
        <p:nvSpPr>
          <p:cNvPr id="33" name="Text Box 29">
            <a:hlinkClick r:id="rId7" action="ppaction://hlinksldjump"/>
          </p:cNvPr>
          <p:cNvSpPr txBox="1">
            <a:spLocks noChangeArrowheads="1"/>
          </p:cNvSpPr>
          <p:nvPr/>
        </p:nvSpPr>
        <p:spPr bwMode="auto">
          <a:xfrm>
            <a:off x="609600" y="441626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5.5  The </a:t>
            </a:r>
            <a:r>
              <a:rPr lang="en-US" sz="2000" u="sng" dirty="0">
                <a:solidFill>
                  <a:srgbClr val="3333CC"/>
                </a:solidFill>
                <a:latin typeface="Courier New"/>
                <a:cs typeface="Courier New"/>
              </a:rPr>
              <a:t>Map</a:t>
            </a:r>
            <a:r>
              <a:rPr lang="en-US" sz="2400" b="0" u="sng" dirty="0">
                <a:solidFill>
                  <a:srgbClr val="3333CC"/>
                </a:solidFill>
              </a:rPr>
              <a:t> class</a:t>
            </a:r>
          </a:p>
        </p:txBody>
      </p:sp>
      <p:sp>
        <p:nvSpPr>
          <p:cNvPr id="34" name="Text Box 30">
            <a:hlinkClick r:id="rId8" action="ppaction://hlinksldjump"/>
          </p:cNvPr>
          <p:cNvSpPr txBox="1">
            <a:spLocks noChangeArrowheads="1"/>
          </p:cNvSpPr>
          <p:nvPr/>
        </p:nvSpPr>
        <p:spPr bwMode="auto">
          <a:xfrm>
            <a:off x="609600" y="481228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5.6  The </a:t>
            </a:r>
            <a:r>
              <a:rPr lang="en-US" sz="2000" u="sng" dirty="0">
                <a:solidFill>
                  <a:srgbClr val="3333CC"/>
                </a:solidFill>
                <a:latin typeface="Courier New"/>
                <a:cs typeface="Courier New"/>
              </a:rPr>
              <a:t>Set</a:t>
            </a:r>
            <a:r>
              <a:rPr lang="en-US" sz="2400" b="0" u="sng" dirty="0">
                <a:solidFill>
                  <a:srgbClr val="3333CC"/>
                </a:solidFill>
              </a:rPr>
              <a:t> class</a:t>
            </a:r>
          </a:p>
        </p:txBody>
      </p:sp>
      <p:sp>
        <p:nvSpPr>
          <p:cNvPr id="17" name="Text Box 30">
            <a:hlinkClick r:id="rId9" action="ppaction://hlinksldjump"/>
          </p:cNvPr>
          <p:cNvSpPr txBox="1">
            <a:spLocks noChangeArrowheads="1"/>
          </p:cNvSpPr>
          <p:nvPr/>
        </p:nvSpPr>
        <p:spPr bwMode="auto">
          <a:xfrm>
            <a:off x="609600" y="520791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5.7  Iterating over a collection</a:t>
            </a:r>
          </a:p>
        </p:txBody>
      </p:sp>
      <p:sp>
        <p:nvSpPr>
          <p:cNvPr id="16" name="Text Box 26">
            <a:hlinkClick r:id="rId10" action="ppaction://hlinksldjump"/>
          </p:cNvPr>
          <p:cNvSpPr txBox="1">
            <a:spLocks noChangeArrowheads="1"/>
          </p:cNvSpPr>
          <p:nvPr/>
        </p:nvSpPr>
        <p:spPr bwMode="auto">
          <a:xfrm>
            <a:off x="609600" y="283845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5.1  The collection classes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The </a:t>
            </a:r>
            <a:r>
              <a:rPr lang="en-US" altLang="zh-CN" sz="3600" b="1" dirty="0">
                <a:solidFill>
                  <a:srgbClr val="FF0000"/>
                </a:solidFill>
                <a:latin typeface="Courier New" charset="0"/>
              </a:rPr>
              <a:t>Vector&lt;</a:t>
            </a:r>
            <a:r>
              <a:rPr lang="en-US" altLang="zh-CN" sz="3600" i="1" dirty="0">
                <a:solidFill>
                  <a:srgbClr val="FF0000"/>
                </a:solidFill>
              </a:rPr>
              <a:t>type</a:t>
            </a:r>
            <a:r>
              <a:rPr lang="en-US" altLang="zh-CN" sz="3600" b="1" dirty="0">
                <a:solidFill>
                  <a:srgbClr val="FF0000"/>
                </a:solidFill>
                <a:latin typeface="Courier New" charset="0"/>
              </a:rPr>
              <a:t>&gt;</a:t>
            </a:r>
            <a:r>
              <a:rPr lang="en-US" altLang="zh-CN" sz="4000" dirty="0">
                <a:solidFill>
                  <a:srgbClr val="FF0000"/>
                </a:solidFill>
              </a:rPr>
              <a:t> Class</a:t>
            </a:r>
            <a:endParaRPr lang="en-US" sz="4000" dirty="0">
              <a:solidFill>
                <a:srgbClr val="FF0000"/>
              </a:solidFill>
            </a:endParaRPr>
          </a:p>
        </p:txBody>
      </p:sp>
      <p:sp>
        <p:nvSpPr>
          <p:cNvPr id="579588" name="Rectangle 4"/>
          <p:cNvSpPr>
            <a:spLocks noChangeArrowheads="1"/>
          </p:cNvSpPr>
          <p:nvPr/>
        </p:nvSpPr>
        <p:spPr bwMode="auto">
          <a:xfrm>
            <a:off x="482600" y="1219200"/>
            <a:ext cx="8128000" cy="48768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 typeface="Arial" panose="020B0604020202020204" pitchFamily="34" charset="0"/>
              <a:buChar char="•"/>
            </a:pPr>
            <a:r>
              <a:rPr lang="en-US" altLang="zh-CN" sz="2400" b="0" dirty="0"/>
              <a:t>The </a:t>
            </a:r>
            <a:r>
              <a:rPr lang="en-US" altLang="zh-CN" sz="2000" dirty="0">
                <a:solidFill>
                  <a:srgbClr val="FF0000"/>
                </a:solidFill>
                <a:latin typeface="Courier New"/>
                <a:ea typeface="ＭＳ Ｐゴシック" charset="-128"/>
                <a:cs typeface="Courier New"/>
              </a:rPr>
              <a:t>Vector</a:t>
            </a:r>
            <a:r>
              <a:rPr lang="en-US" altLang="zh-CN" sz="2400" b="0" dirty="0"/>
              <a:t> class provides a facility similar to </a:t>
            </a:r>
            <a:r>
              <a:rPr lang="en-US" altLang="zh-CN" sz="2400" b="0" dirty="0">
                <a:solidFill>
                  <a:srgbClr val="FF0000"/>
                </a:solidFill>
              </a:rPr>
              <a:t>list</a:t>
            </a:r>
            <a:r>
              <a:rPr lang="en-US" altLang="zh-CN" sz="2400" b="0" dirty="0"/>
              <a:t> in Python, and the underlying implementation is based on </a:t>
            </a:r>
            <a:r>
              <a:rPr lang="en-US" altLang="zh-CN" sz="2400" b="0" dirty="0">
                <a:solidFill>
                  <a:srgbClr val="FF0000"/>
                </a:solidFill>
              </a:rPr>
              <a:t>array</a:t>
            </a:r>
            <a:r>
              <a:rPr lang="en-US" altLang="zh-CN" sz="2400" b="0" dirty="0"/>
              <a:t> in C++.</a:t>
            </a:r>
          </a:p>
          <a:p>
            <a:pPr marL="342900" indent="-342900">
              <a:lnSpc>
                <a:spcPct val="85000"/>
              </a:lnSpc>
              <a:spcAft>
                <a:spcPts val="1200"/>
              </a:spcAft>
              <a:buFont typeface="Arial" panose="020B0604020202020204" pitchFamily="34" charset="0"/>
              <a:buChar char="•"/>
            </a:pPr>
            <a:endParaRPr lang="en-US" altLang="zh-CN" sz="2400" b="0" dirty="0"/>
          </a:p>
          <a:p>
            <a:pPr marL="342900" indent="-342900">
              <a:lnSpc>
                <a:spcPct val="85000"/>
              </a:lnSpc>
              <a:spcAft>
                <a:spcPts val="1200"/>
              </a:spcAft>
              <a:buFont typeface="Arial" panose="020B0604020202020204" pitchFamily="34" charset="0"/>
              <a:buChar char="•"/>
            </a:pPr>
            <a:r>
              <a:rPr lang="en-US" altLang="zh-CN" sz="2400" b="0" dirty="0"/>
              <a:t>Besides including the appropriate library interface, as a </a:t>
            </a:r>
            <a:r>
              <a:rPr lang="en-US" altLang="zh-CN" sz="2400" b="0" dirty="0">
                <a:solidFill>
                  <a:srgbClr val="FF0000"/>
                </a:solidFill>
              </a:rPr>
              <a:t>client</a:t>
            </a:r>
            <a:r>
              <a:rPr lang="en-US" altLang="zh-CN" sz="2400" b="0" dirty="0"/>
              <a:t> of the </a:t>
            </a:r>
            <a:r>
              <a:rPr lang="en-US" altLang="zh-CN" sz="2000" dirty="0">
                <a:latin typeface="Courier New"/>
                <a:ea typeface="ＭＳ Ｐゴシック" charset="-128"/>
                <a:cs typeface="Courier New"/>
              </a:rPr>
              <a:t>Vector</a:t>
            </a:r>
            <a:r>
              <a:rPr lang="en-US" altLang="zh-CN" sz="2400" dirty="0"/>
              <a:t> </a:t>
            </a:r>
            <a:r>
              <a:rPr lang="en-US" altLang="zh-CN" sz="2400" b="0" dirty="0"/>
              <a:t>class, you are concerned with a different set of issues and need to answer the following questions:</a:t>
            </a:r>
          </a:p>
          <a:p>
            <a:pPr marL="800100" lvl="1" indent="-342900">
              <a:lnSpc>
                <a:spcPct val="85000"/>
              </a:lnSpc>
              <a:spcAft>
                <a:spcPts val="1200"/>
              </a:spcAft>
              <a:buFont typeface="Times New Roman" panose="02020603050405020304" pitchFamily="18" charset="0"/>
              <a:buChar char="–"/>
            </a:pPr>
            <a:r>
              <a:rPr lang="en-US" altLang="zh-CN" sz="2400" b="0" dirty="0"/>
              <a:t>How is it possible to specify the type of object (</a:t>
            </a:r>
            <a:r>
              <a:rPr lang="en-US" altLang="zh-CN" sz="2400" b="0" dirty="0">
                <a:solidFill>
                  <a:srgbClr val="FF0000"/>
                </a:solidFill>
              </a:rPr>
              <a:t>base/element type</a:t>
            </a:r>
            <a:r>
              <a:rPr lang="en-US" altLang="zh-CN" sz="2400" b="0" dirty="0"/>
              <a:t>) contained in a </a:t>
            </a:r>
            <a:r>
              <a:rPr lang="en-US" altLang="zh-CN" sz="2000" dirty="0">
                <a:latin typeface="Courier New"/>
                <a:ea typeface="ＭＳ Ｐゴシック" charset="-128"/>
                <a:cs typeface="Courier New"/>
              </a:rPr>
              <a:t>Vector</a:t>
            </a:r>
            <a:r>
              <a:rPr lang="en-US" altLang="zh-CN" sz="2400" b="0" dirty="0"/>
              <a:t>?</a:t>
            </a:r>
          </a:p>
          <a:p>
            <a:pPr marL="800100" lvl="1" indent="-342900">
              <a:lnSpc>
                <a:spcPct val="85000"/>
              </a:lnSpc>
              <a:spcAft>
                <a:spcPts val="1200"/>
              </a:spcAft>
              <a:buFont typeface="Times New Roman" panose="02020603050405020304" pitchFamily="18" charset="0"/>
              <a:buChar char="–"/>
            </a:pPr>
            <a:r>
              <a:rPr lang="en-US" altLang="zh-CN" sz="2400" b="0" dirty="0"/>
              <a:t>How does one create an object that is an instance of the </a:t>
            </a:r>
            <a:r>
              <a:rPr lang="en-US" altLang="zh-CN" sz="2000" dirty="0">
                <a:latin typeface="Courier New"/>
                <a:ea typeface="ＭＳ Ｐゴシック" charset="-128"/>
                <a:cs typeface="Courier New"/>
              </a:rPr>
              <a:t>Vector</a:t>
            </a:r>
            <a:r>
              <a:rPr lang="en-US" altLang="zh-CN" sz="2400" dirty="0"/>
              <a:t> </a:t>
            </a:r>
            <a:r>
              <a:rPr lang="en-US" altLang="zh-CN" sz="2400" b="0" dirty="0"/>
              <a:t>class (</a:t>
            </a:r>
            <a:r>
              <a:rPr lang="en-US" altLang="zh-CN" sz="2400" b="0" dirty="0">
                <a:solidFill>
                  <a:srgbClr val="FF0000"/>
                </a:solidFill>
              </a:rPr>
              <a:t>declaration</a:t>
            </a:r>
            <a:r>
              <a:rPr lang="en-US" altLang="zh-CN" sz="2400" b="0" dirty="0"/>
              <a:t>)?</a:t>
            </a:r>
          </a:p>
          <a:p>
            <a:pPr marL="800100" lvl="1" indent="-342900">
              <a:lnSpc>
                <a:spcPct val="85000"/>
              </a:lnSpc>
              <a:spcAft>
                <a:spcPts val="1200"/>
              </a:spcAft>
              <a:buFont typeface="Times New Roman" panose="02020603050405020304" pitchFamily="18" charset="0"/>
              <a:buChar char="–"/>
            </a:pPr>
            <a:r>
              <a:rPr lang="en-US" altLang="zh-CN" sz="2400" b="0" dirty="0"/>
              <a:t>What </a:t>
            </a:r>
            <a:r>
              <a:rPr lang="en-US" altLang="zh-CN" sz="2400" b="0" dirty="0">
                <a:solidFill>
                  <a:srgbClr val="FF0000"/>
                </a:solidFill>
              </a:rPr>
              <a:t>methods</a:t>
            </a:r>
            <a:r>
              <a:rPr lang="en-US" altLang="zh-CN" sz="2400" b="0" dirty="0"/>
              <a:t> exist in the </a:t>
            </a:r>
            <a:r>
              <a:rPr lang="en-US" altLang="zh-CN" sz="2000" dirty="0">
                <a:latin typeface="Courier New"/>
                <a:ea typeface="ＭＳ Ｐゴシック" charset="-128"/>
                <a:cs typeface="Courier New"/>
              </a:rPr>
              <a:t>Vector</a:t>
            </a:r>
            <a:r>
              <a:rPr lang="en-US" altLang="zh-CN" sz="2400" dirty="0"/>
              <a:t> </a:t>
            </a:r>
            <a:r>
              <a:rPr lang="en-US" altLang="zh-CN" sz="2400" b="0" dirty="0"/>
              <a:t>class to implement its abstract behavior?</a:t>
            </a:r>
            <a:endParaRPr lang="en-US" altLang="zh-CN" sz="2400" b="0" dirty="0">
              <a:solidFill>
                <a:srgbClr val="000000"/>
              </a:solidFill>
            </a:endParaRPr>
          </a:p>
        </p:txBody>
      </p:sp>
      <p:sp>
        <p:nvSpPr>
          <p:cNvPr id="2" name="矩形 1">
            <a:extLst>
              <a:ext uri="{FF2B5EF4-FFF2-40B4-BE49-F238E27FC236}">
                <a16:creationId xmlns:a16="http://schemas.microsoft.com/office/drawing/2014/main" id="{3FBD7A6E-E7C0-4518-9E5F-A66E0F0119EC}"/>
              </a:ext>
            </a:extLst>
          </p:cNvPr>
          <p:cNvSpPr/>
          <p:nvPr/>
        </p:nvSpPr>
        <p:spPr>
          <a:xfrm>
            <a:off x="3032744" y="1962090"/>
            <a:ext cx="3078512" cy="400110"/>
          </a:xfrm>
          <a:prstGeom prst="rect">
            <a:avLst/>
          </a:prstGeom>
          <a:solidFill>
            <a:schemeClr val="bg1"/>
          </a:solidFill>
          <a:ln>
            <a:solidFill>
              <a:schemeClr val="tx1"/>
            </a:solidFill>
          </a:ln>
        </p:spPr>
        <p:txBody>
          <a:bodyPr wrap="square">
            <a:spAutoFit/>
          </a:bodyPr>
          <a:lstStyle/>
          <a:p>
            <a:r>
              <a:rPr lang="en-US" altLang="zh-CN" sz="2000" dirty="0">
                <a:latin typeface="Courier New"/>
                <a:ea typeface="ＭＳ Ｐゴシック" charset="-128"/>
                <a:cs typeface="Courier New"/>
              </a:rPr>
              <a:t>#include "</a:t>
            </a:r>
            <a:r>
              <a:rPr lang="en-US" altLang="zh-CN" sz="2000" dirty="0" err="1">
                <a:latin typeface="Courier New"/>
                <a:ea typeface="ＭＳ Ｐゴシック" charset="-128"/>
                <a:cs typeface="Courier New"/>
              </a:rPr>
              <a:t>vector.h</a:t>
            </a:r>
            <a:r>
              <a:rPr lang="en-US" altLang="zh-CN" sz="2000" dirty="0">
                <a:latin typeface="Courier New"/>
                <a:ea typeface="ＭＳ Ｐゴシック" charset="-128"/>
                <a:cs typeface="Courier New"/>
              </a:rPr>
              <a:t>"</a:t>
            </a:r>
            <a:endParaRPr lang="zh-CN" altLang="en-US" sz="2000" dirty="0">
              <a:latin typeface="Courier New"/>
              <a:ea typeface="ＭＳ Ｐゴシック" charset="-128"/>
              <a:cs typeface="Courier New"/>
            </a:endParaRPr>
          </a:p>
        </p:txBody>
      </p:sp>
    </p:spTree>
    <p:extLst>
      <p:ext uri="{BB962C8B-B14F-4D97-AF65-F5344CB8AC3E}">
        <p14:creationId xmlns:p14="http://schemas.microsoft.com/office/powerpoint/2010/main" val="137950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95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95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95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95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8" grpId="0" uiExpand="1" build="p" autoUpdateAnimBg="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Constructors for the </a:t>
            </a:r>
            <a:r>
              <a:rPr lang="en-US" sz="3600" b="1" dirty="0">
                <a:solidFill>
                  <a:srgbClr val="FF0000"/>
                </a:solidFill>
                <a:latin typeface="Courier New" charset="0"/>
              </a:rPr>
              <a:t>Vector&lt;</a:t>
            </a:r>
            <a:r>
              <a:rPr lang="en-US" sz="3600" i="1" dirty="0">
                <a:solidFill>
                  <a:srgbClr val="FF0000"/>
                </a:solidFill>
              </a:rPr>
              <a:t>type</a:t>
            </a:r>
            <a:r>
              <a:rPr lang="en-US" sz="3600" b="1" dirty="0">
                <a:solidFill>
                  <a:srgbClr val="FF0000"/>
                </a:solidFill>
                <a:latin typeface="Courier New" charset="0"/>
              </a:rPr>
              <a:t>&gt;</a:t>
            </a:r>
            <a:r>
              <a:rPr lang="en-US" sz="4000" dirty="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244600"/>
            <a:ext cx="8153400" cy="661988"/>
            <a:chOff x="288" y="1103"/>
            <a:chExt cx="5136" cy="417"/>
          </a:xfrm>
        </p:grpSpPr>
        <p:sp>
          <p:nvSpPr>
            <p:cNvPr id="559108"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09"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Vector&lt;type&gt; vec;</a:t>
              </a:r>
            </a:p>
          </p:txBody>
        </p:sp>
        <p:sp>
          <p:nvSpPr>
            <p:cNvPr id="559110"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Initializes an empty vector of the specified element type.</a:t>
              </a:r>
            </a:p>
          </p:txBody>
        </p:sp>
      </p:grpSp>
      <p:grpSp>
        <p:nvGrpSpPr>
          <p:cNvPr id="3" name="Group 7"/>
          <p:cNvGrpSpPr>
            <a:grpSpLocks/>
          </p:cNvGrpSpPr>
          <p:nvPr/>
        </p:nvGrpSpPr>
        <p:grpSpPr bwMode="auto">
          <a:xfrm>
            <a:off x="495300" y="1892300"/>
            <a:ext cx="8153400" cy="674688"/>
            <a:chOff x="288" y="1511"/>
            <a:chExt cx="5136" cy="425"/>
          </a:xfrm>
        </p:grpSpPr>
        <p:sp>
          <p:nvSpPr>
            <p:cNvPr id="559112"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3"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Vector&lt;type&gt; vec(n);</a:t>
              </a:r>
            </a:p>
          </p:txBody>
        </p:sp>
        <p:sp>
          <p:nvSpPr>
            <p:cNvPr id="559114"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Initializes a vector with </a:t>
              </a:r>
              <a:r>
                <a:rPr lang="en-US" sz="1600" dirty="0" err="1">
                  <a:solidFill>
                    <a:srgbClr val="000000"/>
                  </a:solidFill>
                  <a:latin typeface="Courier New"/>
                  <a:cs typeface="Courier New"/>
                </a:rPr>
                <a:t>n</a:t>
              </a:r>
              <a:r>
                <a:rPr lang="en-US" sz="1800" b="0" dirty="0">
                  <a:solidFill>
                    <a:srgbClr val="000000"/>
                  </a:solidFill>
                </a:rPr>
                <a:t> elements all set to the default value of the type.</a:t>
              </a:r>
            </a:p>
          </p:txBody>
        </p:sp>
      </p:grpSp>
      <p:grpSp>
        <p:nvGrpSpPr>
          <p:cNvPr id="4" name="Group 11"/>
          <p:cNvGrpSpPr>
            <a:grpSpLocks/>
          </p:cNvGrpSpPr>
          <p:nvPr/>
        </p:nvGrpSpPr>
        <p:grpSpPr bwMode="auto">
          <a:xfrm>
            <a:off x="495300" y="2532888"/>
            <a:ext cx="8153400" cy="674688"/>
            <a:chOff x="288" y="1927"/>
            <a:chExt cx="5136" cy="425"/>
          </a:xfrm>
        </p:grpSpPr>
        <p:sp>
          <p:nvSpPr>
            <p:cNvPr id="559116"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7" name="Text Box 13"/>
            <p:cNvSpPr txBox="1">
              <a:spLocks noChangeArrowheads="1"/>
            </p:cNvSpPr>
            <p:nvPr/>
          </p:nvSpPr>
          <p:spPr bwMode="auto">
            <a:xfrm>
              <a:off x="384" y="1927"/>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Vector&lt;type&gt; vec(n, value);</a:t>
              </a:r>
            </a:p>
          </p:txBody>
        </p:sp>
        <p:sp>
          <p:nvSpPr>
            <p:cNvPr id="559118"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Initializes a vector with </a:t>
              </a:r>
              <a:r>
                <a:rPr lang="en-US" sz="1600" dirty="0" err="1">
                  <a:solidFill>
                    <a:srgbClr val="000000"/>
                  </a:solidFill>
                  <a:latin typeface="Courier New"/>
                  <a:cs typeface="Courier New"/>
                </a:rPr>
                <a:t>n</a:t>
              </a:r>
              <a:r>
                <a:rPr lang="en-US" sz="1800" b="0" dirty="0">
                  <a:solidFill>
                    <a:srgbClr val="000000"/>
                  </a:solidFill>
                </a:rPr>
                <a:t> elements all set to </a:t>
              </a:r>
              <a:r>
                <a:rPr lang="en-US" sz="1600" dirty="0">
                  <a:solidFill>
                    <a:srgbClr val="000000"/>
                  </a:solidFill>
                  <a:latin typeface="Courier New"/>
                  <a:cs typeface="Courier New"/>
                </a:rPr>
                <a:t>value</a:t>
              </a:r>
              <a:r>
                <a:rPr lang="en-US" sz="1800" b="0" dirty="0">
                  <a:solidFill>
                    <a:srgbClr val="000000"/>
                  </a:solidFill>
                </a:rPr>
                <a:t>.</a:t>
              </a:r>
            </a:p>
          </p:txBody>
        </p:sp>
      </p:grpSp>
      <p:sp>
        <p:nvSpPr>
          <p:cNvPr id="19" name="Rectangle 4">
            <a:extLst>
              <a:ext uri="{FF2B5EF4-FFF2-40B4-BE49-F238E27FC236}">
                <a16:creationId xmlns:a16="http://schemas.microsoft.com/office/drawing/2014/main" id="{9D68CCB0-46D8-4393-8B8D-72DF077A9EE4}"/>
              </a:ext>
            </a:extLst>
          </p:cNvPr>
          <p:cNvSpPr>
            <a:spLocks noChangeArrowheads="1"/>
          </p:cNvSpPr>
          <p:nvPr/>
        </p:nvSpPr>
        <p:spPr bwMode="auto">
          <a:xfrm>
            <a:off x="482600" y="3429000"/>
            <a:ext cx="8128000" cy="17526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Instead of using the class name alone, the collection classes require a type parameter that specifies the element type.  For example, </a:t>
            </a:r>
            <a:r>
              <a:rPr lang="en-US" sz="2000" dirty="0">
                <a:solidFill>
                  <a:srgbClr val="FF0000"/>
                </a:solidFill>
                <a:latin typeface="Courier New" charset="0"/>
              </a:rPr>
              <a:t>Vector&lt;int&gt;</a:t>
            </a:r>
            <a:r>
              <a:rPr lang="en-US" sz="2400" b="0" dirty="0">
                <a:solidFill>
                  <a:srgbClr val="000000"/>
                </a:solidFill>
              </a:rPr>
              <a:t> represents a vector of integers.  Similarly, </a:t>
            </a:r>
            <a:r>
              <a:rPr lang="en-US" sz="2000" dirty="0">
                <a:solidFill>
                  <a:srgbClr val="FF0000"/>
                </a:solidFill>
                <a:latin typeface="Courier New" charset="0"/>
              </a:rPr>
              <a:t>Grid&lt;char&gt;</a:t>
            </a:r>
            <a:r>
              <a:rPr lang="en-US" sz="2400" b="0" dirty="0">
                <a:solidFill>
                  <a:srgbClr val="000000"/>
                </a:solidFill>
              </a:rPr>
              <a:t> represents a </a:t>
            </a:r>
            <a:r>
              <a:rPr lang="en-US" sz="2400" b="0" dirty="0">
                <a:solidFill>
                  <a:srgbClr val="FF0000"/>
                </a:solidFill>
              </a:rPr>
              <a:t>two-dimensional</a:t>
            </a:r>
            <a:r>
              <a:rPr lang="en-US" sz="2400" b="0" dirty="0">
                <a:solidFill>
                  <a:srgbClr val="000000"/>
                </a:solidFill>
              </a:rPr>
              <a:t> vector of characters.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Declaring a </a:t>
            </a:r>
            <a:r>
              <a:rPr lang="en-US" sz="3600" b="1" kern="1200" dirty="0">
                <a:solidFill>
                  <a:srgbClr val="FF0000"/>
                </a:solidFill>
                <a:latin typeface="Courier New" charset="0"/>
                <a:ea typeface="+mn-ea"/>
                <a:cs typeface="+mn-cs"/>
              </a:rPr>
              <a:t>Vector</a:t>
            </a:r>
            <a:r>
              <a:rPr lang="en-US" sz="4000" dirty="0">
                <a:solidFill>
                  <a:srgbClr val="FF0000"/>
                </a:solidFill>
              </a:rPr>
              <a:t> object</a:t>
            </a:r>
          </a:p>
        </p:txBody>
      </p:sp>
      <p:sp>
        <p:nvSpPr>
          <p:cNvPr id="579588" name="Rectangle 4"/>
          <p:cNvSpPr>
            <a:spLocks noChangeArrowheads="1"/>
          </p:cNvSpPr>
          <p:nvPr/>
        </p:nvSpPr>
        <p:spPr bwMode="auto">
          <a:xfrm>
            <a:off x="482600" y="1219200"/>
            <a:ext cx="8128000" cy="32766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It is possible to </a:t>
            </a:r>
            <a:r>
              <a:rPr lang="en-US" sz="2400" i="1" dirty="0">
                <a:solidFill>
                  <a:srgbClr val="FF0000"/>
                </a:solidFill>
              </a:rPr>
              <a:t>nest</a:t>
            </a:r>
            <a:r>
              <a:rPr lang="en-US" sz="2400" b="0" dirty="0">
                <a:solidFill>
                  <a:srgbClr val="000000"/>
                </a:solidFill>
              </a:rPr>
              <a:t> classes, so that, for example, you could use the following definition to represent a list of chess positions:</a:t>
            </a: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a:p>
            <a:pPr marL="342900" indent="-342900">
              <a:lnSpc>
                <a:spcPct val="85000"/>
              </a:lnSpc>
              <a:spcAft>
                <a:spcPct val="50000"/>
              </a:spcAft>
              <a:buFontTx/>
              <a:buChar char="•"/>
            </a:pPr>
            <a:r>
              <a:rPr lang="en-US" altLang="zh-CN" sz="2400" b="0" dirty="0">
                <a:solidFill>
                  <a:srgbClr val="000000"/>
                </a:solidFill>
              </a:rPr>
              <a:t>The Stanford C++ library implementation of </a:t>
            </a:r>
            <a:r>
              <a:rPr lang="en-US" altLang="zh-CN" sz="2000" dirty="0">
                <a:latin typeface="Courier New" charset="0"/>
              </a:rPr>
              <a:t>Vector</a:t>
            </a:r>
            <a:r>
              <a:rPr lang="en-US" altLang="zh-CN" sz="2400" b="0" dirty="0">
                <a:solidFill>
                  <a:srgbClr val="000000"/>
                </a:solidFill>
              </a:rPr>
              <a:t> includes a shorthand form for initializing an array given a list of values, as illustrated by the following example:</a:t>
            </a:r>
          </a:p>
        </p:txBody>
      </p:sp>
      <p:sp>
        <p:nvSpPr>
          <p:cNvPr id="579589" name="Rectangle 5"/>
          <p:cNvSpPr>
            <a:spLocks noChangeArrowheads="1"/>
          </p:cNvSpPr>
          <p:nvPr/>
        </p:nvSpPr>
        <p:spPr bwMode="auto">
          <a:xfrm>
            <a:off x="1709227" y="2438400"/>
            <a:ext cx="5725546" cy="461665"/>
          </a:xfrm>
          <a:prstGeom prst="rect">
            <a:avLst/>
          </a:prstGeom>
          <a:solidFill>
            <a:schemeClr val="bg1"/>
          </a:solidFill>
          <a:ln w="9525">
            <a:solidFill>
              <a:schemeClr val="tx1"/>
            </a:solidFill>
            <a:miter lim="800000"/>
            <a:headEnd/>
            <a:tailEnd/>
          </a:ln>
          <a:effectLst/>
        </p:spPr>
        <p:txBody>
          <a:bodyPr wrap="none">
            <a:prstTxWarp prst="textNoShape">
              <a:avLst/>
            </a:prstTxWarp>
            <a:spAutoFit/>
          </a:bodyPr>
          <a:lstStyle/>
          <a:p>
            <a:r>
              <a:rPr lang="en-US" sz="2000" dirty="0">
                <a:solidFill>
                  <a:srgbClr val="000000"/>
                </a:solidFill>
                <a:latin typeface="Courier New" charset="0"/>
              </a:rPr>
              <a:t>Vector&lt; Grid&lt;char&gt; &gt; </a:t>
            </a:r>
            <a:r>
              <a:rPr lang="en-US" sz="2000" dirty="0" err="1">
                <a:solidFill>
                  <a:srgbClr val="000000"/>
                </a:solidFill>
                <a:latin typeface="Courier New" charset="0"/>
              </a:rPr>
              <a:t>chessPositions</a:t>
            </a:r>
            <a:r>
              <a:rPr lang="en-US" sz="2000" dirty="0">
                <a:solidFill>
                  <a:srgbClr val="000000"/>
                </a:solidFill>
                <a:latin typeface="Courier New" charset="0"/>
              </a:rPr>
              <a:t>;</a:t>
            </a:r>
            <a:r>
              <a:rPr lang="en-US" sz="2400" b="0" dirty="0">
                <a:solidFill>
                  <a:srgbClr val="000000"/>
                </a:solidFill>
              </a:rPr>
              <a:t> </a:t>
            </a:r>
          </a:p>
        </p:txBody>
      </p:sp>
      <p:sp>
        <p:nvSpPr>
          <p:cNvPr id="8" name="Rectangle 37">
            <a:extLst>
              <a:ext uri="{FF2B5EF4-FFF2-40B4-BE49-F238E27FC236}">
                <a16:creationId xmlns:a16="http://schemas.microsoft.com/office/drawing/2014/main" id="{B0A4249B-D9E9-457A-9E58-666A46F954B7}"/>
              </a:ext>
            </a:extLst>
          </p:cNvPr>
          <p:cNvSpPr/>
          <p:nvPr/>
        </p:nvSpPr>
        <p:spPr>
          <a:xfrm>
            <a:off x="1709227" y="4636861"/>
            <a:ext cx="5725546" cy="620939"/>
          </a:xfrm>
          <a:prstGeom prst="rect">
            <a:avLst/>
          </a:prstGeom>
          <a:solidFill>
            <a:schemeClr val="bg1"/>
          </a:solidFill>
          <a:ln>
            <a:solidFill>
              <a:schemeClr val="tx1"/>
            </a:solidFill>
          </a:ln>
        </p:spPr>
        <p:txBody>
          <a:bodyPr wrap="square">
            <a:spAutoFit/>
          </a:bodyPr>
          <a:lstStyle/>
          <a:p>
            <a:pPr>
              <a:lnSpc>
                <a:spcPct val="95000"/>
              </a:lnSpc>
            </a:pPr>
            <a:r>
              <a:rPr lang="en-US" sz="1800" dirty="0">
                <a:solidFill>
                  <a:srgbClr val="000000"/>
                </a:solidFill>
                <a:latin typeface="Courier New" charset="0"/>
              </a:rPr>
              <a:t>Vector&lt;</a:t>
            </a:r>
            <a:r>
              <a:rPr lang="en-US" sz="1800" dirty="0" err="1">
                <a:solidFill>
                  <a:srgbClr val="000000"/>
                </a:solidFill>
                <a:latin typeface="Courier New" charset="0"/>
              </a:rPr>
              <a:t>int</a:t>
            </a:r>
            <a:r>
              <a:rPr lang="en-US" sz="1800" dirty="0">
                <a:solidFill>
                  <a:srgbClr val="000000"/>
                </a:solidFill>
                <a:latin typeface="Courier New" charset="0"/>
              </a:rPr>
              <a:t>&gt; digits;</a:t>
            </a:r>
          </a:p>
          <a:p>
            <a:pPr>
              <a:lnSpc>
                <a:spcPct val="95000"/>
              </a:lnSpc>
            </a:pPr>
            <a:r>
              <a:rPr lang="en-US" sz="1800" dirty="0">
                <a:solidFill>
                  <a:srgbClr val="000000"/>
                </a:solidFill>
                <a:latin typeface="Courier New" charset="0"/>
              </a:rPr>
              <a:t>digits += 0, 1, 2, 3, 4, 5, 6, 7, 8, 9;</a:t>
            </a:r>
          </a:p>
        </p:txBody>
      </p:sp>
    </p:spTree>
    <p:extLst>
      <p:ext uri="{BB962C8B-B14F-4D97-AF65-F5344CB8AC3E}">
        <p14:creationId xmlns:p14="http://schemas.microsoft.com/office/powerpoint/2010/main" val="1680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9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958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8" grpId="0" uiExpand="1" build="p" autoUpdateAnimBg="0"/>
      <p:bldP spid="579589"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600" b="1" dirty="0">
                <a:solidFill>
                  <a:srgbClr val="FF0000"/>
                </a:solidFill>
                <a:latin typeface="Courier New" charset="0"/>
              </a:rPr>
              <a:t>Vector&lt;</a:t>
            </a:r>
            <a:r>
              <a:rPr lang="en-US" sz="3600" i="1" dirty="0">
                <a:solidFill>
                  <a:srgbClr val="FF0000"/>
                </a:solidFill>
              </a:rPr>
              <a:t>type</a:t>
            </a:r>
            <a:r>
              <a:rPr lang="en-US" sz="3600" b="1" dirty="0">
                <a:solidFill>
                  <a:srgbClr val="FF0000"/>
                </a:solidFill>
                <a:latin typeface="Courier New" charset="0"/>
              </a:rPr>
              <a:t>&gt;</a:t>
            </a:r>
            <a:r>
              <a:rPr lang="en-US" sz="4000" dirty="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244600"/>
            <a:ext cx="8153400" cy="661988"/>
            <a:chOff x="288" y="1103"/>
            <a:chExt cx="5136" cy="417"/>
          </a:xfrm>
        </p:grpSpPr>
        <p:sp>
          <p:nvSpPr>
            <p:cNvPr id="559108"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09"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vec.size</a:t>
              </a:r>
              <a:r>
                <a:rPr lang="en-US" sz="2000" dirty="0">
                  <a:solidFill>
                    <a:srgbClr val="000000"/>
                  </a:solidFill>
                  <a:latin typeface="Courier New" charset="0"/>
                </a:rPr>
                <a:t>()</a:t>
              </a:r>
            </a:p>
          </p:txBody>
        </p:sp>
        <p:sp>
          <p:nvSpPr>
            <p:cNvPr id="559110"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number of elements in the vector.</a:t>
              </a:r>
            </a:p>
          </p:txBody>
        </p:sp>
      </p:grpSp>
      <p:grpSp>
        <p:nvGrpSpPr>
          <p:cNvPr id="3" name="Group 7"/>
          <p:cNvGrpSpPr>
            <a:grpSpLocks/>
          </p:cNvGrpSpPr>
          <p:nvPr/>
        </p:nvGrpSpPr>
        <p:grpSpPr bwMode="auto">
          <a:xfrm>
            <a:off x="495300" y="1892300"/>
            <a:ext cx="8153400" cy="674688"/>
            <a:chOff x="288" y="1511"/>
            <a:chExt cx="5136" cy="425"/>
          </a:xfrm>
        </p:grpSpPr>
        <p:sp>
          <p:nvSpPr>
            <p:cNvPr id="559112"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3"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vec.isEmpty</a:t>
              </a:r>
              <a:r>
                <a:rPr lang="en-US" sz="2000" dirty="0">
                  <a:solidFill>
                    <a:srgbClr val="000000"/>
                  </a:solidFill>
                  <a:latin typeface="Courier New" charset="0"/>
                </a:rPr>
                <a:t>()</a:t>
              </a:r>
            </a:p>
          </p:txBody>
        </p:sp>
        <p:sp>
          <p:nvSpPr>
            <p:cNvPr id="559114"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vector is empty.  </a:t>
              </a:r>
            </a:p>
          </p:txBody>
        </p:sp>
      </p:grpSp>
      <p:grpSp>
        <p:nvGrpSpPr>
          <p:cNvPr id="4" name="Group 11"/>
          <p:cNvGrpSpPr>
            <a:grpSpLocks/>
          </p:cNvGrpSpPr>
          <p:nvPr/>
        </p:nvGrpSpPr>
        <p:grpSpPr bwMode="auto">
          <a:xfrm>
            <a:off x="495300" y="2532888"/>
            <a:ext cx="8153400" cy="674688"/>
            <a:chOff x="288" y="1927"/>
            <a:chExt cx="5136" cy="425"/>
          </a:xfrm>
        </p:grpSpPr>
        <p:sp>
          <p:nvSpPr>
            <p:cNvPr id="559116"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7" name="Text Box 13"/>
            <p:cNvSpPr txBox="1">
              <a:spLocks noChangeArrowheads="1"/>
            </p:cNvSpPr>
            <p:nvPr/>
          </p:nvSpPr>
          <p:spPr bwMode="auto">
            <a:xfrm>
              <a:off x="384" y="1927"/>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vec.get</a:t>
              </a:r>
              <a:r>
                <a:rPr lang="en-US" sz="2000" dirty="0">
                  <a:solidFill>
                    <a:srgbClr val="000000"/>
                  </a:solidFill>
                  <a:latin typeface="Courier New" charset="0"/>
                </a:rPr>
                <a:t>(</a:t>
              </a:r>
              <a:r>
                <a:rPr lang="en-US" sz="2000" dirty="0" err="1">
                  <a:solidFill>
                    <a:srgbClr val="000000"/>
                  </a:solidFill>
                  <a:latin typeface="Courier New" charset="0"/>
                </a:rPr>
                <a:t>i</a:t>
              </a:r>
              <a:r>
                <a:rPr lang="en-US" sz="2000" dirty="0">
                  <a:solidFill>
                    <a:srgbClr val="000000"/>
                  </a:solidFill>
                  <a:latin typeface="Courier New" charset="0"/>
                </a:rPr>
                <a:t>)              </a:t>
              </a:r>
              <a:r>
                <a:rPr lang="en-US" sz="2000" b="0" i="1" dirty="0">
                  <a:solidFill>
                    <a:srgbClr val="000000"/>
                  </a:solidFill>
                </a:rPr>
                <a:t>or</a:t>
              </a:r>
              <a:r>
                <a:rPr lang="en-US" sz="2000" dirty="0">
                  <a:solidFill>
                    <a:srgbClr val="000000"/>
                  </a:solidFill>
                  <a:latin typeface="Courier New" charset="0"/>
                </a:rPr>
                <a:t>      vec[</a:t>
              </a:r>
              <a:r>
                <a:rPr lang="en-US" sz="2000" dirty="0" err="1">
                  <a:solidFill>
                    <a:srgbClr val="000000"/>
                  </a:solidFill>
                  <a:latin typeface="Courier New" charset="0"/>
                </a:rPr>
                <a:t>i</a:t>
              </a:r>
              <a:r>
                <a:rPr lang="en-US" sz="2000" dirty="0">
                  <a:solidFill>
                    <a:srgbClr val="000000"/>
                  </a:solidFill>
                  <a:latin typeface="Courier New" charset="0"/>
                </a:rPr>
                <a:t>]</a:t>
              </a:r>
            </a:p>
          </p:txBody>
        </p:sp>
        <p:sp>
          <p:nvSpPr>
            <p:cNvPr id="559118"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a:t>
              </a:r>
              <a:r>
                <a:rPr lang="en-US" sz="1600" dirty="0" err="1">
                  <a:solidFill>
                    <a:srgbClr val="000000"/>
                  </a:solidFill>
                  <a:latin typeface="Courier New" charset="0"/>
                </a:rPr>
                <a:t>i</a:t>
              </a:r>
              <a:r>
                <a:rPr lang="en-US" sz="1800" b="0" baseline="30000" dirty="0" err="1">
                  <a:solidFill>
                    <a:srgbClr val="000000"/>
                  </a:solidFill>
                </a:rPr>
                <a:t>th</a:t>
              </a:r>
              <a:r>
                <a:rPr lang="en-US" sz="1800" b="0" dirty="0">
                  <a:solidFill>
                    <a:srgbClr val="000000"/>
                  </a:solidFill>
                </a:rPr>
                <a:t> element of the vector.</a:t>
              </a:r>
            </a:p>
          </p:txBody>
        </p:sp>
      </p:grpSp>
      <p:grpSp>
        <p:nvGrpSpPr>
          <p:cNvPr id="5" name="Group 19"/>
          <p:cNvGrpSpPr>
            <a:grpSpLocks/>
          </p:cNvGrpSpPr>
          <p:nvPr/>
        </p:nvGrpSpPr>
        <p:grpSpPr bwMode="auto">
          <a:xfrm>
            <a:off x="495300" y="4471416"/>
            <a:ext cx="8153400" cy="674688"/>
            <a:chOff x="288" y="1511"/>
            <a:chExt cx="5136" cy="425"/>
          </a:xfrm>
        </p:grpSpPr>
        <p:sp>
          <p:nvSpPr>
            <p:cNvPr id="559124" name="Rectangle 20"/>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5" name="Text Box 21"/>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vec.insertAt</a:t>
              </a:r>
              <a:r>
                <a:rPr lang="en-US" sz="2000" dirty="0">
                  <a:solidFill>
                    <a:srgbClr val="000000"/>
                  </a:solidFill>
                  <a:latin typeface="Courier New" charset="0"/>
                </a:rPr>
                <a:t>(index, value)</a:t>
              </a:r>
            </a:p>
          </p:txBody>
        </p:sp>
        <p:sp>
          <p:nvSpPr>
            <p:cNvPr id="559126" name="Text Box 22"/>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Inserts the value before the specified index position.</a:t>
              </a:r>
            </a:p>
          </p:txBody>
        </p:sp>
      </p:grpSp>
      <p:grpSp>
        <p:nvGrpSpPr>
          <p:cNvPr id="6" name="Group 44"/>
          <p:cNvGrpSpPr>
            <a:grpSpLocks/>
          </p:cNvGrpSpPr>
          <p:nvPr/>
        </p:nvGrpSpPr>
        <p:grpSpPr bwMode="auto">
          <a:xfrm>
            <a:off x="495300" y="5129784"/>
            <a:ext cx="8153400" cy="674688"/>
            <a:chOff x="312" y="2856"/>
            <a:chExt cx="5136" cy="425"/>
          </a:xfrm>
        </p:grpSpPr>
        <p:sp>
          <p:nvSpPr>
            <p:cNvPr id="559128"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9"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vec.removeAt</a:t>
              </a:r>
              <a:r>
                <a:rPr lang="en-US" sz="2000" dirty="0">
                  <a:solidFill>
                    <a:srgbClr val="000000"/>
                  </a:solidFill>
                  <a:latin typeface="Courier New" charset="0"/>
                </a:rPr>
                <a:t>(index)</a:t>
              </a:r>
            </a:p>
          </p:txBody>
        </p:sp>
        <p:sp>
          <p:nvSpPr>
            <p:cNvPr id="559130"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the element at the specified index.</a:t>
              </a:r>
            </a:p>
          </p:txBody>
        </p:sp>
      </p:grpSp>
      <p:grpSp>
        <p:nvGrpSpPr>
          <p:cNvPr id="7" name="Group 45"/>
          <p:cNvGrpSpPr>
            <a:grpSpLocks/>
          </p:cNvGrpSpPr>
          <p:nvPr/>
        </p:nvGrpSpPr>
        <p:grpSpPr bwMode="auto">
          <a:xfrm>
            <a:off x="495300" y="5779008"/>
            <a:ext cx="8153400" cy="674687"/>
            <a:chOff x="312" y="2856"/>
            <a:chExt cx="5136" cy="425"/>
          </a:xfrm>
        </p:grpSpPr>
        <p:sp>
          <p:nvSpPr>
            <p:cNvPr id="559150" name="Rectangle 46"/>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51" name="Text Box 47"/>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vec.clear</a:t>
              </a:r>
              <a:r>
                <a:rPr lang="en-US" sz="2000" dirty="0">
                  <a:solidFill>
                    <a:srgbClr val="000000"/>
                  </a:solidFill>
                  <a:latin typeface="Courier New" charset="0"/>
                </a:rPr>
                <a:t>()</a:t>
              </a:r>
            </a:p>
          </p:txBody>
        </p:sp>
        <p:sp>
          <p:nvSpPr>
            <p:cNvPr id="559152" name="Text Box 48"/>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all elements from the vector.</a:t>
              </a:r>
            </a:p>
          </p:txBody>
        </p:sp>
      </p:grpSp>
      <p:grpSp>
        <p:nvGrpSpPr>
          <p:cNvPr id="8" name="Group 11"/>
          <p:cNvGrpSpPr>
            <a:grpSpLocks/>
          </p:cNvGrpSpPr>
          <p:nvPr/>
        </p:nvGrpSpPr>
        <p:grpSpPr bwMode="auto">
          <a:xfrm>
            <a:off x="495300" y="3172968"/>
            <a:ext cx="8153400" cy="862013"/>
            <a:chOff x="288" y="1927"/>
            <a:chExt cx="5136" cy="543"/>
          </a:xfrm>
        </p:grpSpPr>
        <p:sp>
          <p:nvSpPr>
            <p:cNvPr id="32"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33" name="Text Box 13"/>
            <p:cNvSpPr txBox="1">
              <a:spLocks noChangeArrowheads="1"/>
            </p:cNvSpPr>
            <p:nvPr/>
          </p:nvSpPr>
          <p:spPr bwMode="auto">
            <a:xfrm>
              <a:off x="384" y="1927"/>
              <a:ext cx="4944" cy="54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vec.set</a:t>
              </a:r>
              <a:r>
                <a:rPr lang="en-US" sz="2000" dirty="0">
                  <a:solidFill>
                    <a:srgbClr val="000000"/>
                  </a:solidFill>
                  <a:latin typeface="Courier New" charset="0"/>
                </a:rPr>
                <a:t>(</a:t>
              </a:r>
              <a:r>
                <a:rPr lang="en-US" sz="2000" dirty="0" err="1">
                  <a:solidFill>
                    <a:srgbClr val="000000"/>
                  </a:solidFill>
                  <a:latin typeface="Courier New" charset="0"/>
                </a:rPr>
                <a:t>i</a:t>
              </a:r>
              <a:r>
                <a:rPr lang="en-US" sz="2000" dirty="0">
                  <a:solidFill>
                    <a:srgbClr val="000000"/>
                  </a:solidFill>
                  <a:latin typeface="Courier New" charset="0"/>
                </a:rPr>
                <a:t>, value)       </a:t>
              </a:r>
              <a:r>
                <a:rPr lang="en-US" sz="2000" b="0" i="1" dirty="0">
                  <a:solidFill>
                    <a:srgbClr val="000000"/>
                  </a:solidFill>
                </a:rPr>
                <a:t>or</a:t>
              </a:r>
              <a:r>
                <a:rPr lang="en-US" sz="2000" dirty="0">
                  <a:solidFill>
                    <a:srgbClr val="000000"/>
                  </a:solidFill>
                  <a:latin typeface="Courier New" charset="0"/>
                </a:rPr>
                <a:t>      vec[</a:t>
              </a:r>
              <a:r>
                <a:rPr lang="en-US" sz="2000" dirty="0" err="1">
                  <a:solidFill>
                    <a:srgbClr val="000000"/>
                  </a:solidFill>
                  <a:latin typeface="Courier New" charset="0"/>
                </a:rPr>
                <a:t>i</a:t>
              </a:r>
              <a:r>
                <a:rPr lang="en-US" sz="2000" dirty="0">
                  <a:solidFill>
                    <a:srgbClr val="000000"/>
                  </a:solidFill>
                  <a:latin typeface="Courier New" charset="0"/>
                </a:rPr>
                <a:t>] = value;</a:t>
              </a:r>
            </a:p>
            <a:p>
              <a:pPr>
                <a:spcBef>
                  <a:spcPct val="50000"/>
                </a:spcBef>
              </a:pPr>
              <a:endParaRPr lang="en-US" sz="2000" dirty="0">
                <a:solidFill>
                  <a:srgbClr val="000000"/>
                </a:solidFill>
                <a:latin typeface="Courier New" charset="0"/>
              </a:endParaRPr>
            </a:p>
          </p:txBody>
        </p:sp>
        <p:sp>
          <p:nvSpPr>
            <p:cNvPr id="34"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Sets the </a:t>
              </a:r>
              <a:r>
                <a:rPr lang="en-US" sz="1600" dirty="0" err="1">
                  <a:solidFill>
                    <a:srgbClr val="000000"/>
                  </a:solidFill>
                  <a:latin typeface="Courier New" charset="0"/>
                </a:rPr>
                <a:t>i</a:t>
              </a:r>
              <a:r>
                <a:rPr lang="en-US" sz="1800" b="0" baseline="30000" dirty="0" err="1">
                  <a:solidFill>
                    <a:srgbClr val="000000"/>
                  </a:solidFill>
                </a:rPr>
                <a:t>th</a:t>
              </a:r>
              <a:r>
                <a:rPr lang="en-US" sz="1800" b="0" dirty="0">
                  <a:solidFill>
                    <a:srgbClr val="000000"/>
                  </a:solidFill>
                </a:rPr>
                <a:t> element of the vector to </a:t>
              </a:r>
              <a:r>
                <a:rPr lang="en-US" sz="1600" dirty="0">
                  <a:solidFill>
                    <a:srgbClr val="000000"/>
                  </a:solidFill>
                  <a:latin typeface="Courier New"/>
                  <a:cs typeface="Courier New"/>
                </a:rPr>
                <a:t>value</a:t>
              </a:r>
              <a:r>
                <a:rPr lang="en-US" sz="1800" b="0" dirty="0">
                  <a:solidFill>
                    <a:srgbClr val="000000"/>
                  </a:solidFill>
                </a:rPr>
                <a:t>.</a:t>
              </a:r>
            </a:p>
          </p:txBody>
        </p:sp>
      </p:grpSp>
      <p:grpSp>
        <p:nvGrpSpPr>
          <p:cNvPr id="9" name="Group 15"/>
          <p:cNvGrpSpPr>
            <a:grpSpLocks/>
          </p:cNvGrpSpPr>
          <p:nvPr/>
        </p:nvGrpSpPr>
        <p:grpSpPr bwMode="auto">
          <a:xfrm>
            <a:off x="495300" y="3836337"/>
            <a:ext cx="8153400" cy="862013"/>
            <a:chOff x="288" y="1103"/>
            <a:chExt cx="5136" cy="543"/>
          </a:xfrm>
        </p:grpSpPr>
        <p:sp>
          <p:nvSpPr>
            <p:cNvPr id="559120" name="Rectangle 16"/>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1" name="Text Box 17"/>
            <p:cNvSpPr txBox="1">
              <a:spLocks noChangeArrowheads="1"/>
            </p:cNvSpPr>
            <p:nvPr/>
          </p:nvSpPr>
          <p:spPr bwMode="auto">
            <a:xfrm>
              <a:off x="384" y="1103"/>
              <a:ext cx="4944" cy="54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vec.add</a:t>
              </a:r>
              <a:r>
                <a:rPr lang="en-US" sz="2000" dirty="0">
                  <a:solidFill>
                    <a:srgbClr val="000000"/>
                  </a:solidFill>
                  <a:latin typeface="Courier New" charset="0"/>
                </a:rPr>
                <a:t>(value)          </a:t>
              </a:r>
              <a:r>
                <a:rPr lang="en-US" sz="2000" b="0" i="1" dirty="0">
                  <a:solidFill>
                    <a:srgbClr val="000000"/>
                  </a:solidFill>
                </a:rPr>
                <a:t>or</a:t>
              </a:r>
              <a:r>
                <a:rPr lang="en-US" sz="2000" dirty="0">
                  <a:solidFill>
                    <a:srgbClr val="000000"/>
                  </a:solidFill>
                  <a:latin typeface="Courier New" charset="0"/>
                </a:rPr>
                <a:t>      vec += value;</a:t>
              </a:r>
            </a:p>
            <a:p>
              <a:pPr>
                <a:spcBef>
                  <a:spcPct val="50000"/>
                </a:spcBef>
              </a:pPr>
              <a:endParaRPr lang="en-US" sz="2000" dirty="0">
                <a:solidFill>
                  <a:srgbClr val="000000"/>
                </a:solidFill>
                <a:latin typeface="Courier New" charset="0"/>
              </a:endParaRPr>
            </a:p>
          </p:txBody>
        </p:sp>
        <p:sp>
          <p:nvSpPr>
            <p:cNvPr id="559122" name="Text Box 18"/>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Adds a new element to the end of the vector.</a:t>
              </a: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186632C-48CC-4ECD-BB4E-F5743940F996}"/>
              </a:ext>
            </a:extLst>
          </p:cNvPr>
          <p:cNvSpPr>
            <a:spLocks noGrp="1" noChangeArrowheads="1"/>
          </p:cNvSpPr>
          <p:nvPr>
            <p:ph type="title"/>
          </p:nvPr>
        </p:nvSpPr>
        <p:spPr>
          <a:xfrm>
            <a:off x="0" y="76200"/>
            <a:ext cx="9144000" cy="1143000"/>
          </a:xfrm>
          <a:ln/>
        </p:spPr>
        <p:txBody>
          <a:bodyPr/>
          <a:lstStyle/>
          <a:p>
            <a:r>
              <a:rPr lang="en-US" altLang="zh-CN" sz="4000" dirty="0">
                <a:solidFill>
                  <a:srgbClr val="FF0000"/>
                </a:solidFill>
              </a:rPr>
              <a:t>The </a:t>
            </a:r>
            <a:r>
              <a:rPr lang="en-US" sz="3600" b="1" dirty="0">
                <a:solidFill>
                  <a:srgbClr val="FF0000"/>
                </a:solidFill>
                <a:latin typeface="Courier New" charset="0"/>
              </a:rPr>
              <a:t>Vector&lt;</a:t>
            </a:r>
            <a:r>
              <a:rPr lang="en-US" sz="3600" i="1" dirty="0">
                <a:solidFill>
                  <a:srgbClr val="FF0000"/>
                </a:solidFill>
              </a:rPr>
              <a:t>type</a:t>
            </a:r>
            <a:r>
              <a:rPr lang="en-US" sz="3600" b="1" dirty="0">
                <a:solidFill>
                  <a:srgbClr val="FF0000"/>
                </a:solidFill>
                <a:latin typeface="Courier New" charset="0"/>
              </a:rPr>
              <a:t>&gt;</a:t>
            </a:r>
            <a:r>
              <a:rPr lang="en-US" sz="4000" dirty="0">
                <a:solidFill>
                  <a:srgbClr val="FF0000"/>
                </a:solidFill>
              </a:rPr>
              <a:t> Class Operators</a:t>
            </a:r>
            <a:endParaRPr lang="en-US" sz="4200" dirty="0">
              <a:solidFill>
                <a:srgbClr val="FF0000"/>
              </a:solidFill>
            </a:endParaRPr>
          </a:p>
        </p:txBody>
      </p:sp>
      <p:sp>
        <p:nvSpPr>
          <p:cNvPr id="5" name="矩形 4">
            <a:extLst>
              <a:ext uri="{FF2B5EF4-FFF2-40B4-BE49-F238E27FC236}">
                <a16:creationId xmlns:a16="http://schemas.microsoft.com/office/drawing/2014/main" id="{8B0D4D14-9168-4E1A-94E6-E688F09D7D50}"/>
              </a:ext>
            </a:extLst>
          </p:cNvPr>
          <p:cNvSpPr/>
          <p:nvPr/>
        </p:nvSpPr>
        <p:spPr>
          <a:xfrm>
            <a:off x="914400" y="1446508"/>
            <a:ext cx="4419600" cy="4247317"/>
          </a:xfrm>
          <a:prstGeom prst="rect">
            <a:avLst/>
          </a:prstGeom>
          <a:solidFill>
            <a:schemeClr val="bg1"/>
          </a:solidFill>
          <a:ln>
            <a:solidFill>
              <a:schemeClr val="tx1"/>
            </a:solidFill>
          </a:ln>
        </p:spPr>
        <p:txBody>
          <a:bodyPr wrap="square">
            <a:spAutoFit/>
          </a:bodyPr>
          <a:lstStyle/>
          <a:p>
            <a:r>
              <a:rPr lang="en-US" altLang="zh-CN" sz="1800" dirty="0">
                <a:solidFill>
                  <a:srgbClr val="000000"/>
                </a:solidFill>
                <a:latin typeface="Courier New" charset="0"/>
              </a:rPr>
              <a:t>#include "</a:t>
            </a:r>
            <a:r>
              <a:rPr lang="en-US" altLang="zh-CN" sz="1800" dirty="0" err="1">
                <a:solidFill>
                  <a:srgbClr val="000000"/>
                </a:solidFill>
                <a:latin typeface="Courier New" charset="0"/>
              </a:rPr>
              <a:t>vector.h</a:t>
            </a:r>
            <a:r>
              <a:rPr lang="en-US" altLang="zh-CN" sz="1800" dirty="0">
                <a:solidFill>
                  <a:srgbClr val="000000"/>
                </a:solidFill>
                <a:latin typeface="Courier New" charset="0"/>
              </a:rPr>
              <a:t>“</a:t>
            </a:r>
          </a:p>
          <a:p>
            <a:endParaRPr lang="en-US" altLang="zh-CN" sz="1800" dirty="0">
              <a:solidFill>
                <a:srgbClr val="000000"/>
              </a:solidFill>
              <a:latin typeface="Courier New" charset="0"/>
            </a:endParaRPr>
          </a:p>
          <a:p>
            <a:r>
              <a:rPr lang="en-US" altLang="zh-CN" sz="1800" dirty="0">
                <a:solidFill>
                  <a:srgbClr val="000000"/>
                </a:solidFill>
                <a:latin typeface="Courier New" charset="0"/>
              </a:rPr>
              <a:t>Vector&lt;int&gt; vec;</a:t>
            </a:r>
          </a:p>
          <a:p>
            <a:endParaRPr lang="en-US" altLang="zh-CN" sz="1800" dirty="0">
              <a:solidFill>
                <a:srgbClr val="000000"/>
              </a:solidFill>
              <a:latin typeface="Courier New" charset="0"/>
            </a:endParaRPr>
          </a:p>
          <a:p>
            <a:r>
              <a:rPr lang="en-US" altLang="zh-CN" sz="1800" dirty="0" err="1">
                <a:solidFill>
                  <a:srgbClr val="000000"/>
                </a:solidFill>
                <a:latin typeface="Courier New" charset="0"/>
              </a:rPr>
              <a:t>vec.add</a:t>
            </a:r>
            <a:r>
              <a:rPr lang="en-US" altLang="zh-CN" sz="1800" dirty="0">
                <a:solidFill>
                  <a:srgbClr val="000000"/>
                </a:solidFill>
                <a:latin typeface="Courier New" charset="0"/>
              </a:rPr>
              <a:t>(10);    </a:t>
            </a:r>
            <a:r>
              <a:rPr lang="en-US" altLang="zh-CN" sz="1800" dirty="0">
                <a:solidFill>
                  <a:srgbClr val="0000FF"/>
                </a:solidFill>
                <a:latin typeface="Courier New" charset="0"/>
              </a:rPr>
              <a:t>// vec += 10;</a:t>
            </a:r>
          </a:p>
          <a:p>
            <a:r>
              <a:rPr lang="en-US" altLang="zh-CN" sz="1800" dirty="0" err="1">
                <a:solidFill>
                  <a:srgbClr val="000000"/>
                </a:solidFill>
                <a:latin typeface="Courier New" charset="0"/>
              </a:rPr>
              <a:t>vec.add</a:t>
            </a:r>
            <a:r>
              <a:rPr lang="en-US" altLang="zh-CN" sz="1800" dirty="0">
                <a:solidFill>
                  <a:srgbClr val="000000"/>
                </a:solidFill>
                <a:latin typeface="Courier New" charset="0"/>
              </a:rPr>
              <a:t>(20);</a:t>
            </a:r>
          </a:p>
          <a:p>
            <a:r>
              <a:rPr lang="en-US" altLang="zh-CN" sz="1800" dirty="0" err="1">
                <a:solidFill>
                  <a:srgbClr val="000000"/>
                </a:solidFill>
                <a:latin typeface="Courier New" charset="0"/>
              </a:rPr>
              <a:t>vec.add</a:t>
            </a:r>
            <a:r>
              <a:rPr lang="en-US" altLang="zh-CN" sz="1800" dirty="0">
                <a:solidFill>
                  <a:srgbClr val="000000"/>
                </a:solidFill>
                <a:latin typeface="Courier New" charset="0"/>
              </a:rPr>
              <a:t>(40);</a:t>
            </a:r>
          </a:p>
          <a:p>
            <a:endParaRPr lang="en-US" altLang="zh-CN" sz="1800" dirty="0">
              <a:solidFill>
                <a:srgbClr val="000000"/>
              </a:solidFill>
              <a:latin typeface="Courier New" charset="0"/>
            </a:endParaRPr>
          </a:p>
          <a:p>
            <a:r>
              <a:rPr lang="en-US" altLang="zh-CN" sz="1800" dirty="0" err="1">
                <a:solidFill>
                  <a:srgbClr val="000000"/>
                </a:solidFill>
                <a:latin typeface="Courier New" charset="0"/>
              </a:rPr>
              <a:t>vec.add</a:t>
            </a:r>
            <a:r>
              <a:rPr lang="en-US" altLang="zh-CN" sz="1800" dirty="0">
                <a:solidFill>
                  <a:srgbClr val="000000"/>
                </a:solidFill>
                <a:latin typeface="Courier New" charset="0"/>
              </a:rPr>
              <a:t>(50);</a:t>
            </a:r>
            <a:endParaRPr lang="zh-CN" altLang="en-US" sz="1800" dirty="0">
              <a:solidFill>
                <a:srgbClr val="000000"/>
              </a:solidFill>
              <a:latin typeface="Courier New" charset="0"/>
            </a:endParaRPr>
          </a:p>
          <a:p>
            <a:endParaRPr lang="en-US" altLang="zh-CN" sz="1800" dirty="0">
              <a:solidFill>
                <a:srgbClr val="000000"/>
              </a:solidFill>
              <a:latin typeface="Courier New" charset="0"/>
            </a:endParaRPr>
          </a:p>
          <a:p>
            <a:r>
              <a:rPr lang="en-US" altLang="zh-CN" sz="1800" dirty="0" err="1">
                <a:solidFill>
                  <a:srgbClr val="000000"/>
                </a:solidFill>
                <a:latin typeface="Courier New" charset="0"/>
              </a:rPr>
              <a:t>vec.insertAt</a:t>
            </a:r>
            <a:r>
              <a:rPr lang="en-US" altLang="zh-CN" sz="1800" dirty="0">
                <a:solidFill>
                  <a:srgbClr val="000000"/>
                </a:solidFill>
                <a:latin typeface="Courier New" charset="0"/>
              </a:rPr>
              <a:t>(2, 30);</a:t>
            </a:r>
            <a:endParaRPr lang="zh-CN" altLang="en-US" sz="1800" dirty="0">
              <a:solidFill>
                <a:srgbClr val="000000"/>
              </a:solidFill>
              <a:latin typeface="Courier New" charset="0"/>
            </a:endParaRPr>
          </a:p>
          <a:p>
            <a:endParaRPr lang="en-US" altLang="zh-CN" sz="1800" dirty="0">
              <a:solidFill>
                <a:srgbClr val="000000"/>
              </a:solidFill>
              <a:latin typeface="Courier New" charset="0"/>
            </a:endParaRPr>
          </a:p>
          <a:p>
            <a:r>
              <a:rPr lang="en-US" altLang="zh-CN" sz="1800" dirty="0" err="1">
                <a:solidFill>
                  <a:srgbClr val="000000"/>
                </a:solidFill>
                <a:latin typeface="Courier New" charset="0"/>
              </a:rPr>
              <a:t>vec.removeAt</a:t>
            </a:r>
            <a:r>
              <a:rPr lang="en-US" altLang="zh-CN" sz="1800" dirty="0">
                <a:solidFill>
                  <a:srgbClr val="000000"/>
                </a:solidFill>
                <a:latin typeface="Courier New" charset="0"/>
              </a:rPr>
              <a:t>(0);</a:t>
            </a:r>
            <a:endParaRPr lang="zh-CN" altLang="en-US" sz="1800" dirty="0">
              <a:solidFill>
                <a:srgbClr val="000000"/>
              </a:solidFill>
              <a:latin typeface="Courier New" charset="0"/>
            </a:endParaRPr>
          </a:p>
          <a:p>
            <a:endParaRPr lang="en-US" altLang="zh-CN" sz="1800" dirty="0">
              <a:solidFill>
                <a:srgbClr val="000000"/>
              </a:solidFill>
              <a:latin typeface="Courier New" charset="0"/>
            </a:endParaRPr>
          </a:p>
          <a:p>
            <a:r>
              <a:rPr lang="en-US" altLang="zh-CN" sz="1800" dirty="0" err="1">
                <a:solidFill>
                  <a:srgbClr val="000000"/>
                </a:solidFill>
                <a:latin typeface="Courier New" charset="0"/>
              </a:rPr>
              <a:t>vec.set</a:t>
            </a:r>
            <a:r>
              <a:rPr lang="en-US" altLang="zh-CN" sz="1800" dirty="0">
                <a:solidFill>
                  <a:srgbClr val="000000"/>
                </a:solidFill>
                <a:latin typeface="Courier New" charset="0"/>
              </a:rPr>
              <a:t>(3, 70); </a:t>
            </a:r>
            <a:r>
              <a:rPr lang="en-US" altLang="zh-CN" sz="1800" dirty="0">
                <a:solidFill>
                  <a:srgbClr val="0000FF"/>
                </a:solidFill>
                <a:latin typeface="Courier New" charset="0"/>
              </a:rPr>
              <a:t>// vec[3] = 70;</a:t>
            </a:r>
            <a:endParaRPr lang="zh-CN" altLang="en-US" sz="1800" dirty="0">
              <a:solidFill>
                <a:srgbClr val="0000FF"/>
              </a:solidFill>
              <a:latin typeface="Courier New" charset="0"/>
            </a:endParaRPr>
          </a:p>
        </p:txBody>
      </p:sp>
      <p:pic>
        <p:nvPicPr>
          <p:cNvPr id="6" name="图片 5">
            <a:extLst>
              <a:ext uri="{FF2B5EF4-FFF2-40B4-BE49-F238E27FC236}">
                <a16:creationId xmlns:a16="http://schemas.microsoft.com/office/drawing/2014/main" id="{DD1EF690-510B-4F54-BDE0-FF0C2C6A27D2}"/>
              </a:ext>
            </a:extLst>
          </p:cNvPr>
          <p:cNvPicPr>
            <a:picLocks noChangeAspect="1"/>
          </p:cNvPicPr>
          <p:nvPr/>
        </p:nvPicPr>
        <p:blipFill>
          <a:blip r:embed="rId3"/>
          <a:stretch>
            <a:fillRect/>
          </a:stretch>
        </p:blipFill>
        <p:spPr>
          <a:xfrm>
            <a:off x="5973421" y="2854247"/>
            <a:ext cx="1516871" cy="540000"/>
          </a:xfrm>
          <a:prstGeom prst="rect">
            <a:avLst/>
          </a:prstGeom>
        </p:spPr>
      </p:pic>
      <p:pic>
        <p:nvPicPr>
          <p:cNvPr id="8" name="图片 7">
            <a:extLst>
              <a:ext uri="{FF2B5EF4-FFF2-40B4-BE49-F238E27FC236}">
                <a16:creationId xmlns:a16="http://schemas.microsoft.com/office/drawing/2014/main" id="{03997574-D3F9-42E0-BD3B-7796F096C41B}"/>
              </a:ext>
            </a:extLst>
          </p:cNvPr>
          <p:cNvPicPr>
            <a:picLocks noChangeAspect="1"/>
          </p:cNvPicPr>
          <p:nvPr/>
        </p:nvPicPr>
        <p:blipFill>
          <a:blip r:embed="rId4"/>
          <a:stretch>
            <a:fillRect/>
          </a:stretch>
        </p:blipFill>
        <p:spPr>
          <a:xfrm>
            <a:off x="5973421" y="3429471"/>
            <a:ext cx="1993602" cy="540000"/>
          </a:xfrm>
          <a:prstGeom prst="rect">
            <a:avLst/>
          </a:prstGeom>
        </p:spPr>
      </p:pic>
      <p:pic>
        <p:nvPicPr>
          <p:cNvPr id="10" name="图片 9">
            <a:extLst>
              <a:ext uri="{FF2B5EF4-FFF2-40B4-BE49-F238E27FC236}">
                <a16:creationId xmlns:a16="http://schemas.microsoft.com/office/drawing/2014/main" id="{B63B457E-1002-4FFB-804E-1807D796F4D9}"/>
              </a:ext>
            </a:extLst>
          </p:cNvPr>
          <p:cNvPicPr>
            <a:picLocks noChangeAspect="1"/>
          </p:cNvPicPr>
          <p:nvPr/>
        </p:nvPicPr>
        <p:blipFill>
          <a:blip r:embed="rId5"/>
          <a:stretch>
            <a:fillRect/>
          </a:stretch>
        </p:blipFill>
        <p:spPr>
          <a:xfrm>
            <a:off x="5973421" y="4004695"/>
            <a:ext cx="2484779" cy="540000"/>
          </a:xfrm>
          <a:prstGeom prst="rect">
            <a:avLst/>
          </a:prstGeom>
        </p:spPr>
      </p:pic>
      <p:pic>
        <p:nvPicPr>
          <p:cNvPr id="12" name="图片 11">
            <a:extLst>
              <a:ext uri="{FF2B5EF4-FFF2-40B4-BE49-F238E27FC236}">
                <a16:creationId xmlns:a16="http://schemas.microsoft.com/office/drawing/2014/main" id="{81C32EDC-DCF7-4198-B7AB-C85150E9D1D4}"/>
              </a:ext>
            </a:extLst>
          </p:cNvPr>
          <p:cNvPicPr>
            <a:picLocks noChangeAspect="1"/>
          </p:cNvPicPr>
          <p:nvPr/>
        </p:nvPicPr>
        <p:blipFill>
          <a:blip r:embed="rId6"/>
          <a:stretch>
            <a:fillRect/>
          </a:stretch>
        </p:blipFill>
        <p:spPr>
          <a:xfrm>
            <a:off x="5973421" y="4579893"/>
            <a:ext cx="1993602" cy="540000"/>
          </a:xfrm>
          <a:prstGeom prst="rect">
            <a:avLst/>
          </a:prstGeom>
        </p:spPr>
      </p:pic>
      <p:pic>
        <p:nvPicPr>
          <p:cNvPr id="14" name="图片 13">
            <a:extLst>
              <a:ext uri="{FF2B5EF4-FFF2-40B4-BE49-F238E27FC236}">
                <a16:creationId xmlns:a16="http://schemas.microsoft.com/office/drawing/2014/main" id="{DCE2795C-1DC7-4A77-B69E-6E6FC148E0D4}"/>
              </a:ext>
            </a:extLst>
          </p:cNvPr>
          <p:cNvPicPr>
            <a:picLocks noChangeAspect="1"/>
          </p:cNvPicPr>
          <p:nvPr/>
        </p:nvPicPr>
        <p:blipFill>
          <a:blip r:embed="rId7"/>
          <a:stretch>
            <a:fillRect/>
          </a:stretch>
        </p:blipFill>
        <p:spPr>
          <a:xfrm>
            <a:off x="5973421" y="5155117"/>
            <a:ext cx="1993602" cy="540000"/>
          </a:xfrm>
          <a:prstGeom prst="rect">
            <a:avLst/>
          </a:prstGeom>
        </p:spPr>
      </p:pic>
    </p:spTree>
    <p:extLst>
      <p:ext uri="{BB962C8B-B14F-4D97-AF65-F5344CB8AC3E}">
        <p14:creationId xmlns:p14="http://schemas.microsoft.com/office/powerpoint/2010/main" val="415934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The </a:t>
            </a:r>
            <a:r>
              <a:rPr lang="en-US" sz="3600" b="1" dirty="0" err="1">
                <a:solidFill>
                  <a:srgbClr val="FF0000"/>
                </a:solidFill>
                <a:latin typeface="Courier New" charset="0"/>
              </a:rPr>
              <a:t>readEntireFile</a:t>
            </a:r>
            <a:r>
              <a:rPr lang="en-US" sz="4000" dirty="0">
                <a:solidFill>
                  <a:srgbClr val="FF0000"/>
                </a:solidFill>
              </a:rPr>
              <a:t> Function</a:t>
            </a:r>
            <a:endParaRPr lang="en-US" sz="4200" dirty="0">
              <a:solidFill>
                <a:srgbClr val="FF0000"/>
              </a:solidFill>
            </a:endParaRPr>
          </a:p>
        </p:txBody>
      </p:sp>
      <p:sp>
        <p:nvSpPr>
          <p:cNvPr id="581651" name="Rectangle 19"/>
          <p:cNvSpPr>
            <a:spLocks noChangeArrowheads="1"/>
          </p:cNvSpPr>
          <p:nvPr/>
        </p:nvSpPr>
        <p:spPr bwMode="auto">
          <a:xfrm>
            <a:off x="609600" y="1405168"/>
            <a:ext cx="7924800" cy="4524315"/>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Function: </a:t>
            </a:r>
            <a:r>
              <a:rPr lang="en-US" sz="1600" dirty="0" err="1">
                <a:solidFill>
                  <a:srgbClr val="0000FF"/>
                </a:solidFill>
                <a:latin typeface="Courier New" charset="0"/>
              </a:rPr>
              <a:t>readEntireFile</a:t>
            </a:r>
            <a:endParaRPr lang="en-US" sz="1600" dirty="0">
              <a:solidFill>
                <a:srgbClr val="0000FF"/>
              </a:solidFill>
              <a:latin typeface="Courier New" charset="0"/>
            </a:endParaRPr>
          </a:p>
          <a:p>
            <a:r>
              <a:rPr lang="en-US" sz="1600" dirty="0">
                <a:solidFill>
                  <a:srgbClr val="0000FF"/>
                </a:solidFill>
                <a:latin typeface="Courier New" charset="0"/>
              </a:rPr>
              <a:t> * Usage: </a:t>
            </a:r>
            <a:r>
              <a:rPr lang="en-US" sz="1600" dirty="0" err="1">
                <a:solidFill>
                  <a:srgbClr val="0000FF"/>
                </a:solidFill>
                <a:latin typeface="Courier New" charset="0"/>
              </a:rPr>
              <a:t>readEntireFile(is</a:t>
            </a:r>
            <a:r>
              <a:rPr lang="en-US" sz="1600" dirty="0">
                <a:solidFill>
                  <a:srgbClr val="0000FF"/>
                </a:solidFill>
                <a:latin typeface="Courier New" charset="0"/>
              </a:rPr>
              <a:t>, lines);</a:t>
            </a:r>
          </a:p>
          <a:p>
            <a:r>
              <a:rPr lang="en-US" sz="1600" dirty="0">
                <a:solidFill>
                  <a:srgbClr val="0000FF"/>
                </a:solidFill>
                <a:latin typeface="Courier New" charset="0"/>
              </a:rPr>
              <a:t> * ---------------------------------</a:t>
            </a:r>
          </a:p>
          <a:p>
            <a:r>
              <a:rPr lang="en-US" sz="1600" dirty="0">
                <a:solidFill>
                  <a:srgbClr val="0000FF"/>
                </a:solidFill>
                <a:latin typeface="Courier New" charset="0"/>
              </a:rPr>
              <a:t> * Reads the entire contents of the specified input stream</a:t>
            </a:r>
          </a:p>
          <a:p>
            <a:r>
              <a:rPr lang="en-US" sz="1600" dirty="0">
                <a:solidFill>
                  <a:srgbClr val="0000FF"/>
                </a:solidFill>
                <a:latin typeface="Courier New" charset="0"/>
              </a:rPr>
              <a:t> * into the string vector lines.  The client is responsible</a:t>
            </a:r>
          </a:p>
          <a:p>
            <a:r>
              <a:rPr lang="en-US" sz="1600" dirty="0">
                <a:solidFill>
                  <a:srgbClr val="0000FF"/>
                </a:solidFill>
                <a:latin typeface="Courier New" charset="0"/>
              </a:rPr>
              <a:t> * for opening and closing the stream</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solidFill>
                  <a:srgbClr val="000000"/>
                </a:solidFill>
                <a:latin typeface="Courier New" charset="0"/>
              </a:rPr>
              <a:t>void </a:t>
            </a:r>
            <a:r>
              <a:rPr lang="en-US" sz="1600" dirty="0" err="1">
                <a:solidFill>
                  <a:srgbClr val="000000"/>
                </a:solidFill>
                <a:latin typeface="Courier New" charset="0"/>
              </a:rPr>
              <a:t>readEntireFile(istream</a:t>
            </a:r>
            <a:r>
              <a:rPr lang="en-US" sz="1600" dirty="0">
                <a:solidFill>
                  <a:srgbClr val="000000"/>
                </a:solidFill>
                <a:latin typeface="Courier New" charset="0"/>
              </a:rPr>
              <a:t> &amp; is, Vector&lt;string&gt; &amp; lines) {</a:t>
            </a:r>
          </a:p>
          <a:p>
            <a:r>
              <a:rPr lang="en-US" sz="1600" dirty="0">
                <a:solidFill>
                  <a:srgbClr val="000000"/>
                </a:solidFill>
                <a:latin typeface="Courier New" charset="0"/>
              </a:rPr>
              <a:t>   </a:t>
            </a:r>
            <a:r>
              <a:rPr lang="en-US" sz="1600" dirty="0" err="1">
                <a:solidFill>
                  <a:srgbClr val="000000"/>
                </a:solidFill>
                <a:latin typeface="Courier New" charset="0"/>
              </a:rPr>
              <a:t>lines.clear</a:t>
            </a:r>
            <a:r>
              <a:rPr lang="en-US" sz="1600" dirty="0">
                <a:solidFill>
                  <a:srgbClr val="000000"/>
                </a:solidFill>
                <a:latin typeface="Courier New" charset="0"/>
              </a:rPr>
              <a:t>(); </a:t>
            </a:r>
            <a:r>
              <a:rPr lang="en-US" sz="1600" dirty="0">
                <a:solidFill>
                  <a:srgbClr val="0000FF"/>
                </a:solidFill>
                <a:latin typeface="Courier New" charset="0"/>
              </a:rPr>
              <a:t>// be careful</a:t>
            </a:r>
          </a:p>
          <a:p>
            <a:r>
              <a:rPr lang="en-US" altLang="zh-CN" sz="1600" dirty="0">
                <a:solidFill>
                  <a:srgbClr val="000000"/>
                </a:solidFill>
                <a:latin typeface="Courier New" charset="0"/>
              </a:rPr>
              <a:t>   string line;</a:t>
            </a:r>
          </a:p>
          <a:p>
            <a:r>
              <a:rPr lang="en-US" sz="1600" dirty="0">
                <a:solidFill>
                  <a:srgbClr val="000000"/>
                </a:solidFill>
                <a:latin typeface="Courier New" charset="0"/>
              </a:rPr>
              <a:t>   while (true) {</a:t>
            </a:r>
          </a:p>
          <a:p>
            <a:r>
              <a:rPr lang="en-US" sz="1600" dirty="0">
                <a:solidFill>
                  <a:srgbClr val="000000"/>
                </a:solidFill>
                <a:latin typeface="Courier New" charset="0"/>
              </a:rPr>
              <a:t>      </a:t>
            </a:r>
            <a:r>
              <a:rPr lang="en-US" sz="1600" dirty="0" err="1">
                <a:solidFill>
                  <a:srgbClr val="000000"/>
                </a:solidFill>
                <a:latin typeface="Courier New" charset="0"/>
              </a:rPr>
              <a:t>getline</a:t>
            </a:r>
            <a:r>
              <a:rPr lang="en-US" sz="1600" dirty="0">
                <a:solidFill>
                  <a:srgbClr val="000000"/>
                </a:solidFill>
                <a:latin typeface="Courier New" charset="0"/>
              </a:rPr>
              <a:t>(is, line);</a:t>
            </a:r>
          </a:p>
          <a:p>
            <a:r>
              <a:rPr lang="en-US" sz="1600" dirty="0">
                <a:solidFill>
                  <a:srgbClr val="000000"/>
                </a:solidFill>
                <a:latin typeface="Courier New" charset="0"/>
              </a:rPr>
              <a:t>      if (</a:t>
            </a:r>
            <a:r>
              <a:rPr lang="en-US" sz="1600" dirty="0" err="1">
                <a:solidFill>
                  <a:srgbClr val="000000"/>
                </a:solidFill>
                <a:latin typeface="Courier New" charset="0"/>
              </a:rPr>
              <a:t>is.fail</a:t>
            </a:r>
            <a:r>
              <a:rPr lang="en-US" sz="1600" dirty="0">
                <a:solidFill>
                  <a:srgbClr val="000000"/>
                </a:solidFill>
                <a:latin typeface="Courier New" charset="0"/>
              </a:rPr>
              <a:t>()) break;</a:t>
            </a:r>
          </a:p>
          <a:p>
            <a:r>
              <a:rPr lang="en-US" sz="1600" dirty="0">
                <a:solidFill>
                  <a:srgbClr val="000000"/>
                </a:solidFill>
                <a:latin typeface="Courier New" charset="0"/>
              </a:rPr>
              <a:t>      </a:t>
            </a:r>
            <a:r>
              <a:rPr lang="en-US" sz="1600" dirty="0" err="1">
                <a:solidFill>
                  <a:srgbClr val="000000"/>
                </a:solidFill>
                <a:latin typeface="Courier New" charset="0"/>
              </a:rPr>
              <a:t>lines.add(line</a:t>
            </a:r>
            <a:r>
              <a:rPr lang="en-US" sz="1600" dirty="0">
                <a:solidFill>
                  <a:srgbClr val="000000"/>
                </a:solidFill>
                <a:latin typeface="Courier New" charset="0"/>
              </a:rPr>
              <a:t>);</a:t>
            </a:r>
          </a:p>
          <a:p>
            <a:r>
              <a:rPr lang="en-US" sz="1600" dirty="0">
                <a:solidFill>
                  <a:srgbClr val="000000"/>
                </a:solidFill>
                <a:latin typeface="Courier New" charset="0"/>
              </a:rPr>
              <a:t>   }</a:t>
            </a:r>
          </a:p>
          <a:p>
            <a:r>
              <a:rPr lang="en-US" sz="1600" dirty="0">
                <a:solidFill>
                  <a:srgbClr val="000000"/>
                </a:solidFill>
                <a:latin typeface="Courier New" charset="0"/>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The </a:t>
            </a:r>
            <a:r>
              <a:rPr lang="en-US" sz="3600" b="1" dirty="0" err="1">
                <a:solidFill>
                  <a:srgbClr val="FF0000"/>
                </a:solidFill>
                <a:latin typeface="Courier New" charset="0"/>
              </a:rPr>
              <a:t>readEntireFile</a:t>
            </a:r>
            <a:r>
              <a:rPr lang="en-US" sz="4000" dirty="0">
                <a:solidFill>
                  <a:srgbClr val="FF0000"/>
                </a:solidFill>
              </a:rPr>
              <a:t> Function</a:t>
            </a:r>
            <a:endParaRPr lang="en-US" sz="4200" dirty="0">
              <a:solidFill>
                <a:srgbClr val="FF0000"/>
              </a:solidFill>
            </a:endParaRPr>
          </a:p>
        </p:txBody>
      </p:sp>
      <p:sp>
        <p:nvSpPr>
          <p:cNvPr id="581651" name="Rectangle 19"/>
          <p:cNvSpPr>
            <a:spLocks noChangeArrowheads="1"/>
          </p:cNvSpPr>
          <p:nvPr/>
        </p:nvSpPr>
        <p:spPr bwMode="auto">
          <a:xfrm>
            <a:off x="609600" y="1405168"/>
            <a:ext cx="7924800" cy="4031873"/>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sz="1600" dirty="0">
                <a:solidFill>
                  <a:srgbClr val="0000FF"/>
                </a:solidFill>
                <a:latin typeface="Courier New" charset="0"/>
              </a:rPr>
              <a:t>/*</a:t>
            </a:r>
          </a:p>
          <a:p>
            <a:r>
              <a:rPr lang="en-US" sz="1600" dirty="0">
                <a:solidFill>
                  <a:srgbClr val="0000FF"/>
                </a:solidFill>
                <a:latin typeface="Courier New" charset="0"/>
              </a:rPr>
              <a:t> * Function: </a:t>
            </a:r>
            <a:r>
              <a:rPr lang="en-US" sz="1600" dirty="0" err="1">
                <a:solidFill>
                  <a:srgbClr val="0000FF"/>
                </a:solidFill>
                <a:latin typeface="Courier New" charset="0"/>
              </a:rPr>
              <a:t>readEntireFile</a:t>
            </a:r>
            <a:endParaRPr lang="en-US" sz="1600" dirty="0">
              <a:solidFill>
                <a:srgbClr val="0000FF"/>
              </a:solidFill>
              <a:latin typeface="Courier New" charset="0"/>
            </a:endParaRPr>
          </a:p>
          <a:p>
            <a:r>
              <a:rPr lang="en-US" sz="1600" dirty="0">
                <a:solidFill>
                  <a:srgbClr val="0000FF"/>
                </a:solidFill>
                <a:latin typeface="Courier New" charset="0"/>
              </a:rPr>
              <a:t> * Usage: </a:t>
            </a:r>
            <a:r>
              <a:rPr lang="en-US" sz="1600" dirty="0" err="1">
                <a:solidFill>
                  <a:srgbClr val="0000FF"/>
                </a:solidFill>
                <a:latin typeface="Courier New" charset="0"/>
              </a:rPr>
              <a:t>readEntireFile(is</a:t>
            </a:r>
            <a:r>
              <a:rPr lang="en-US" sz="1600" dirty="0">
                <a:solidFill>
                  <a:srgbClr val="0000FF"/>
                </a:solidFill>
                <a:latin typeface="Courier New" charset="0"/>
              </a:rPr>
              <a:t>, lines);</a:t>
            </a:r>
          </a:p>
          <a:p>
            <a:r>
              <a:rPr lang="en-US" sz="1600" dirty="0">
                <a:solidFill>
                  <a:srgbClr val="0000FF"/>
                </a:solidFill>
                <a:latin typeface="Courier New" charset="0"/>
              </a:rPr>
              <a:t> * ---------------------------------</a:t>
            </a:r>
          </a:p>
          <a:p>
            <a:r>
              <a:rPr lang="en-US" sz="1600" dirty="0">
                <a:solidFill>
                  <a:srgbClr val="0000FF"/>
                </a:solidFill>
                <a:latin typeface="Courier New" charset="0"/>
              </a:rPr>
              <a:t> * Reads the entire contents of the specified input stream</a:t>
            </a:r>
          </a:p>
          <a:p>
            <a:r>
              <a:rPr lang="en-US" sz="1600" dirty="0">
                <a:solidFill>
                  <a:srgbClr val="0000FF"/>
                </a:solidFill>
                <a:latin typeface="Courier New" charset="0"/>
              </a:rPr>
              <a:t> * into the string vector lines.  The client is responsible</a:t>
            </a:r>
          </a:p>
          <a:p>
            <a:r>
              <a:rPr lang="en-US" sz="1600" dirty="0">
                <a:solidFill>
                  <a:srgbClr val="0000FF"/>
                </a:solidFill>
                <a:latin typeface="Courier New" charset="0"/>
              </a:rPr>
              <a:t> * for opening and closing the stream</a:t>
            </a:r>
          </a:p>
          <a:p>
            <a:r>
              <a:rPr lang="en-US" sz="1600" dirty="0">
                <a:solidFill>
                  <a:srgbClr val="0000FF"/>
                </a:solidFill>
                <a:latin typeface="Courier New" charset="0"/>
              </a:rPr>
              <a:t> */</a:t>
            </a:r>
          </a:p>
          <a:p>
            <a:endParaRPr lang="en-US" sz="1600" dirty="0">
              <a:solidFill>
                <a:srgbClr val="000000"/>
              </a:solidFill>
              <a:latin typeface="Courier New" charset="0"/>
            </a:endParaRPr>
          </a:p>
          <a:p>
            <a:r>
              <a:rPr lang="en-US" sz="1600" dirty="0">
                <a:latin typeface="Courier New" charset="0"/>
              </a:rPr>
              <a:t>void </a:t>
            </a:r>
            <a:r>
              <a:rPr lang="en-US" sz="1600" dirty="0" err="1">
                <a:latin typeface="Courier New" charset="0"/>
              </a:rPr>
              <a:t>readEntireFile(istream</a:t>
            </a:r>
            <a:r>
              <a:rPr lang="en-US" sz="1600" dirty="0">
                <a:latin typeface="Courier New" charset="0"/>
              </a:rPr>
              <a:t> &amp; is, Vector&lt;string&gt; &amp; lines) {</a:t>
            </a:r>
          </a:p>
          <a:p>
            <a:r>
              <a:rPr lang="en-US" sz="1600" dirty="0">
                <a:latin typeface="Courier New" charset="0"/>
              </a:rPr>
              <a:t>   </a:t>
            </a:r>
            <a:r>
              <a:rPr lang="en-US" sz="1600" dirty="0" err="1">
                <a:latin typeface="Courier New" charset="0"/>
              </a:rPr>
              <a:t>lines.clear</a:t>
            </a:r>
            <a:r>
              <a:rPr lang="en-US" sz="1600" dirty="0">
                <a:latin typeface="Courier New" charset="0"/>
              </a:rPr>
              <a:t>();</a:t>
            </a:r>
          </a:p>
          <a:p>
            <a:r>
              <a:rPr lang="en-US" sz="1600" dirty="0">
                <a:latin typeface="Courier New" charset="0"/>
              </a:rPr>
              <a:t>   string line;</a:t>
            </a:r>
          </a:p>
          <a:p>
            <a:r>
              <a:rPr lang="en-US" sz="1600" dirty="0">
                <a:latin typeface="Courier New" charset="0"/>
              </a:rPr>
              <a:t>   while (</a:t>
            </a:r>
            <a:r>
              <a:rPr lang="en-US" sz="1600" dirty="0" err="1">
                <a:latin typeface="Courier New" charset="0"/>
              </a:rPr>
              <a:t>getline(is</a:t>
            </a:r>
            <a:r>
              <a:rPr lang="en-US" sz="1600" dirty="0">
                <a:latin typeface="Courier New" charset="0"/>
              </a:rPr>
              <a:t>, line)) {</a:t>
            </a:r>
          </a:p>
          <a:p>
            <a:r>
              <a:rPr lang="en-US" sz="1600" dirty="0">
                <a:latin typeface="Courier New" charset="0"/>
              </a:rPr>
              <a:t>      </a:t>
            </a:r>
            <a:r>
              <a:rPr lang="en-US" sz="1600" dirty="0" err="1">
                <a:latin typeface="Courier New" charset="0"/>
              </a:rPr>
              <a:t>lines.add(line</a:t>
            </a:r>
            <a:r>
              <a:rPr lang="en-US" sz="1600" dirty="0">
                <a:latin typeface="Courier New" charset="0"/>
              </a:rPr>
              <a:t>);</a:t>
            </a:r>
          </a:p>
          <a:p>
            <a:r>
              <a:rPr lang="en-US" sz="1600" dirty="0">
                <a:latin typeface="Courier New" charset="0"/>
              </a:rPr>
              <a:t>   }</a:t>
            </a:r>
          </a:p>
          <a:p>
            <a:r>
              <a:rPr lang="en-US" sz="1600" dirty="0">
                <a:latin typeface="Courier New" charset="0"/>
              </a:rPr>
              <a:t>}</a:t>
            </a:r>
          </a:p>
        </p:txBody>
      </p:sp>
    </p:spTree>
    <p:extLst>
      <p:ext uri="{BB962C8B-B14F-4D97-AF65-F5344CB8AC3E}">
        <p14:creationId xmlns:p14="http://schemas.microsoft.com/office/powerpoint/2010/main" val="33504505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600" b="1" dirty="0">
                <a:solidFill>
                  <a:srgbClr val="FF0000"/>
                </a:solidFill>
                <a:latin typeface="Courier New" charset="0"/>
              </a:rPr>
              <a:t>Grid&lt;</a:t>
            </a:r>
            <a:r>
              <a:rPr lang="en-US" sz="3600" i="1" dirty="0">
                <a:solidFill>
                  <a:srgbClr val="FF0000"/>
                </a:solidFill>
              </a:rPr>
              <a:t>type</a:t>
            </a:r>
            <a:r>
              <a:rPr lang="en-US" sz="3600" b="1" dirty="0">
                <a:solidFill>
                  <a:srgbClr val="FF0000"/>
                </a:solidFill>
                <a:latin typeface="Courier New" charset="0"/>
              </a:rPr>
              <a:t>&gt;</a:t>
            </a:r>
            <a:r>
              <a:rPr lang="en-US" sz="4000" dirty="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244600"/>
            <a:ext cx="8153400" cy="661988"/>
            <a:chOff x="288" y="1103"/>
            <a:chExt cx="5136" cy="417"/>
          </a:xfrm>
        </p:grpSpPr>
        <p:sp>
          <p:nvSpPr>
            <p:cNvPr id="559108"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09"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Grid&lt;type&gt; </a:t>
              </a:r>
              <a:r>
                <a:rPr lang="en-US" sz="2000" dirty="0" err="1">
                  <a:solidFill>
                    <a:srgbClr val="000000"/>
                  </a:solidFill>
                  <a:latin typeface="Courier New" charset="0"/>
                </a:rPr>
                <a:t>grid(nrows</a:t>
              </a:r>
              <a:r>
                <a:rPr lang="en-US" sz="2000" dirty="0">
                  <a:solidFill>
                    <a:srgbClr val="000000"/>
                  </a:solidFill>
                  <a:latin typeface="Courier New" charset="0"/>
                </a:rPr>
                <a:t>, </a:t>
              </a:r>
              <a:r>
                <a:rPr lang="en-US" sz="2000" dirty="0" err="1">
                  <a:solidFill>
                    <a:srgbClr val="000000"/>
                  </a:solidFill>
                  <a:latin typeface="Courier New" charset="0"/>
                </a:rPr>
                <a:t>ncols</a:t>
              </a:r>
              <a:r>
                <a:rPr lang="en-US" sz="2000" dirty="0">
                  <a:solidFill>
                    <a:srgbClr val="000000"/>
                  </a:solidFill>
                  <a:latin typeface="Courier New" charset="0"/>
                </a:rPr>
                <a:t>);</a:t>
              </a:r>
            </a:p>
          </p:txBody>
        </p:sp>
        <p:sp>
          <p:nvSpPr>
            <p:cNvPr id="559110"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Constructs a grid with the specified dimensions.</a:t>
              </a:r>
            </a:p>
          </p:txBody>
        </p:sp>
      </p:grpSp>
      <p:grpSp>
        <p:nvGrpSpPr>
          <p:cNvPr id="3" name="Group 7"/>
          <p:cNvGrpSpPr>
            <a:grpSpLocks/>
          </p:cNvGrpSpPr>
          <p:nvPr/>
        </p:nvGrpSpPr>
        <p:grpSpPr bwMode="auto">
          <a:xfrm>
            <a:off x="495300" y="1892300"/>
            <a:ext cx="8153400" cy="674688"/>
            <a:chOff x="288" y="1511"/>
            <a:chExt cx="5136" cy="425"/>
          </a:xfrm>
        </p:grpSpPr>
        <p:sp>
          <p:nvSpPr>
            <p:cNvPr id="559112"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3"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grid.numRows</a:t>
              </a:r>
              <a:r>
                <a:rPr lang="en-US" sz="2000" dirty="0">
                  <a:solidFill>
                    <a:srgbClr val="000000"/>
                  </a:solidFill>
                  <a:latin typeface="Courier New" charset="0"/>
                </a:rPr>
                <a:t>()</a:t>
              </a:r>
            </a:p>
          </p:txBody>
        </p:sp>
        <p:sp>
          <p:nvSpPr>
            <p:cNvPr id="559114"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number of rows in the grid.  </a:t>
              </a:r>
            </a:p>
          </p:txBody>
        </p:sp>
      </p:grpSp>
      <p:grpSp>
        <p:nvGrpSpPr>
          <p:cNvPr id="4" name="Group 11"/>
          <p:cNvGrpSpPr>
            <a:grpSpLocks/>
          </p:cNvGrpSpPr>
          <p:nvPr/>
        </p:nvGrpSpPr>
        <p:grpSpPr bwMode="auto">
          <a:xfrm>
            <a:off x="495300" y="2532888"/>
            <a:ext cx="8153400" cy="674688"/>
            <a:chOff x="288" y="1927"/>
            <a:chExt cx="5136" cy="425"/>
          </a:xfrm>
        </p:grpSpPr>
        <p:sp>
          <p:nvSpPr>
            <p:cNvPr id="559116"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7" name="Text Box 13"/>
            <p:cNvSpPr txBox="1">
              <a:spLocks noChangeArrowheads="1"/>
            </p:cNvSpPr>
            <p:nvPr/>
          </p:nvSpPr>
          <p:spPr bwMode="auto">
            <a:xfrm>
              <a:off x="384" y="1927"/>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grid.numCols</a:t>
              </a:r>
              <a:r>
                <a:rPr lang="en-US" sz="2000" dirty="0">
                  <a:solidFill>
                    <a:srgbClr val="000000"/>
                  </a:solidFill>
                  <a:latin typeface="Courier New" charset="0"/>
                </a:rPr>
                <a:t>()</a:t>
              </a:r>
            </a:p>
          </p:txBody>
        </p:sp>
        <p:sp>
          <p:nvSpPr>
            <p:cNvPr id="559118"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number of columns in the grid.</a:t>
              </a:r>
            </a:p>
          </p:txBody>
        </p:sp>
      </p:grpSp>
      <p:grpSp>
        <p:nvGrpSpPr>
          <p:cNvPr id="5" name="Group 19"/>
          <p:cNvGrpSpPr>
            <a:grpSpLocks/>
          </p:cNvGrpSpPr>
          <p:nvPr/>
        </p:nvGrpSpPr>
        <p:grpSpPr bwMode="auto">
          <a:xfrm>
            <a:off x="495300" y="3836151"/>
            <a:ext cx="8153400" cy="674688"/>
            <a:chOff x="288" y="1511"/>
            <a:chExt cx="5136" cy="425"/>
          </a:xfrm>
        </p:grpSpPr>
        <p:sp>
          <p:nvSpPr>
            <p:cNvPr id="559124" name="Rectangle 20"/>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5" name="Text Box 21"/>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inBounds(row</a:t>
              </a:r>
              <a:r>
                <a:rPr lang="en-US" sz="2000" dirty="0">
                  <a:solidFill>
                    <a:srgbClr val="000000"/>
                  </a:solidFill>
                  <a:latin typeface="Courier New" charset="0"/>
                </a:rPr>
                <a:t>, </a:t>
              </a:r>
              <a:r>
                <a:rPr lang="en-US" sz="2000" dirty="0" err="1">
                  <a:solidFill>
                    <a:srgbClr val="000000"/>
                  </a:solidFill>
                  <a:latin typeface="Courier New" charset="0"/>
                </a:rPr>
                <a:t>col</a:t>
              </a:r>
              <a:r>
                <a:rPr lang="en-US" sz="2000" dirty="0">
                  <a:solidFill>
                    <a:srgbClr val="000000"/>
                  </a:solidFill>
                  <a:latin typeface="Courier New" charset="0"/>
                </a:rPr>
                <a:t>)</a:t>
              </a:r>
            </a:p>
          </p:txBody>
        </p:sp>
        <p:sp>
          <p:nvSpPr>
            <p:cNvPr id="559126" name="Text Box 22"/>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t>
              </a:r>
              <a:r>
                <a:rPr lang="en-US" sz="1600" dirty="0">
                  <a:solidFill>
                    <a:srgbClr val="000000"/>
                  </a:solidFill>
                  <a:latin typeface="Courier New" charset="0"/>
                </a:rPr>
                <a:t>true</a:t>
              </a:r>
              <a:r>
                <a:rPr lang="en-US" sz="1800" b="0" dirty="0">
                  <a:solidFill>
                    <a:srgbClr val="000000"/>
                  </a:solidFill>
                </a:rPr>
                <a:t> if the specified row and column position is within the grid.</a:t>
              </a:r>
            </a:p>
          </p:txBody>
        </p:sp>
      </p:grpSp>
      <p:grpSp>
        <p:nvGrpSpPr>
          <p:cNvPr id="6" name="Group 11"/>
          <p:cNvGrpSpPr>
            <a:grpSpLocks/>
          </p:cNvGrpSpPr>
          <p:nvPr/>
        </p:nvGrpSpPr>
        <p:grpSpPr bwMode="auto">
          <a:xfrm>
            <a:off x="495300" y="5809344"/>
            <a:ext cx="8153400" cy="674688"/>
            <a:chOff x="288" y="1927"/>
            <a:chExt cx="5136" cy="425"/>
          </a:xfrm>
        </p:grpSpPr>
        <p:sp>
          <p:nvSpPr>
            <p:cNvPr id="32"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33" name="Text Box 13"/>
            <p:cNvSpPr txBox="1">
              <a:spLocks noChangeArrowheads="1"/>
            </p:cNvSpPr>
            <p:nvPr/>
          </p:nvSpPr>
          <p:spPr bwMode="auto">
            <a:xfrm>
              <a:off x="384" y="1927"/>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grid[</a:t>
              </a:r>
              <a:r>
                <a:rPr lang="en-US" sz="2000" dirty="0" err="1">
                  <a:solidFill>
                    <a:srgbClr val="000000"/>
                  </a:solidFill>
                  <a:latin typeface="Courier New" charset="0"/>
                </a:rPr>
                <a:t>i</a:t>
              </a:r>
              <a:r>
                <a:rPr lang="en-US" sz="2000" dirty="0">
                  <a:solidFill>
                    <a:srgbClr val="000000"/>
                  </a:solidFill>
                  <a:latin typeface="Courier New" charset="0"/>
                </a:rPr>
                <a:t>][j]</a:t>
              </a:r>
            </a:p>
          </p:txBody>
        </p:sp>
        <p:sp>
          <p:nvSpPr>
            <p:cNvPr id="34"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Selects the element in the </a:t>
              </a:r>
              <a:r>
                <a:rPr lang="en-US" sz="1600" dirty="0" err="1">
                  <a:solidFill>
                    <a:srgbClr val="000000"/>
                  </a:solidFill>
                  <a:latin typeface="Courier New" charset="0"/>
                </a:rPr>
                <a:t>i</a:t>
              </a:r>
              <a:r>
                <a:rPr lang="en-US" sz="1800" b="0" baseline="30000" dirty="0" err="1">
                  <a:solidFill>
                    <a:srgbClr val="000000"/>
                  </a:solidFill>
                </a:rPr>
                <a:t>th</a:t>
              </a:r>
              <a:r>
                <a:rPr lang="en-US" sz="1800" b="0" dirty="0">
                  <a:solidFill>
                    <a:srgbClr val="000000"/>
                  </a:solidFill>
                </a:rPr>
                <a:t> row and </a:t>
              </a:r>
              <a:r>
                <a:rPr lang="en-US" sz="1600" dirty="0" err="1">
                  <a:solidFill>
                    <a:srgbClr val="000000"/>
                  </a:solidFill>
                  <a:latin typeface="Courier New" charset="0"/>
                </a:rPr>
                <a:t>j</a:t>
              </a:r>
              <a:r>
                <a:rPr lang="en-US" sz="1800" b="0" baseline="30000" dirty="0" err="1">
                  <a:solidFill>
                    <a:srgbClr val="000000"/>
                  </a:solidFill>
                </a:rPr>
                <a:t>th</a:t>
              </a:r>
              <a:r>
                <a:rPr lang="en-US" sz="1800" b="0" dirty="0">
                  <a:solidFill>
                    <a:srgbClr val="000000"/>
                  </a:solidFill>
                </a:rPr>
                <a:t> column.</a:t>
              </a:r>
            </a:p>
          </p:txBody>
        </p:sp>
      </p:grpSp>
      <p:grpSp>
        <p:nvGrpSpPr>
          <p:cNvPr id="7" name="Group 15"/>
          <p:cNvGrpSpPr>
            <a:grpSpLocks/>
          </p:cNvGrpSpPr>
          <p:nvPr/>
        </p:nvGrpSpPr>
        <p:grpSpPr bwMode="auto">
          <a:xfrm>
            <a:off x="495300" y="3201072"/>
            <a:ext cx="8153400" cy="661988"/>
            <a:chOff x="288" y="1103"/>
            <a:chExt cx="5136" cy="417"/>
          </a:xfrm>
        </p:grpSpPr>
        <p:sp>
          <p:nvSpPr>
            <p:cNvPr id="559120" name="Rectangle 16"/>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1" name="Text Box 17"/>
            <p:cNvSpPr txBox="1">
              <a:spLocks noChangeArrowheads="1"/>
            </p:cNvSpPr>
            <p:nvPr/>
          </p:nvSpPr>
          <p:spPr bwMode="auto">
            <a:xfrm>
              <a:off x="384" y="1103"/>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resize(</a:t>
              </a:r>
              <a:r>
                <a:rPr lang="en-US" sz="2000" dirty="0" err="1">
                  <a:solidFill>
                    <a:srgbClr val="000000"/>
                  </a:solidFill>
                  <a:latin typeface="Courier New" charset="0"/>
                </a:rPr>
                <a:t>nrows</a:t>
              </a:r>
              <a:r>
                <a:rPr lang="en-US" sz="2000" dirty="0">
                  <a:solidFill>
                    <a:srgbClr val="000000"/>
                  </a:solidFill>
                  <a:latin typeface="Courier New" charset="0"/>
                </a:rPr>
                <a:t>, </a:t>
              </a:r>
              <a:r>
                <a:rPr lang="en-US" sz="2000" dirty="0" err="1">
                  <a:solidFill>
                    <a:srgbClr val="000000"/>
                  </a:solidFill>
                  <a:latin typeface="Courier New" charset="0"/>
                </a:rPr>
                <a:t>ncols</a:t>
              </a:r>
              <a:r>
                <a:rPr lang="en-US" sz="2000" dirty="0">
                  <a:solidFill>
                    <a:srgbClr val="000000"/>
                  </a:solidFill>
                  <a:latin typeface="Courier New" charset="0"/>
                </a:rPr>
                <a:t>)</a:t>
              </a:r>
            </a:p>
          </p:txBody>
        </p:sp>
        <p:sp>
          <p:nvSpPr>
            <p:cNvPr id="559122" name="Text Box 18"/>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Changes the dimensions of the grid and clears any previous contents.</a:t>
              </a:r>
            </a:p>
          </p:txBody>
        </p:sp>
      </p:grpSp>
      <p:grpSp>
        <p:nvGrpSpPr>
          <p:cNvPr id="27" name="Group 11">
            <a:extLst>
              <a:ext uri="{FF2B5EF4-FFF2-40B4-BE49-F238E27FC236}">
                <a16:creationId xmlns:a16="http://schemas.microsoft.com/office/drawing/2014/main" id="{579B80F7-2B98-403A-8266-542C4946AB40}"/>
              </a:ext>
            </a:extLst>
          </p:cNvPr>
          <p:cNvGrpSpPr>
            <a:grpSpLocks/>
          </p:cNvGrpSpPr>
          <p:nvPr/>
        </p:nvGrpSpPr>
        <p:grpSpPr bwMode="auto">
          <a:xfrm>
            <a:off x="495945" y="4499275"/>
            <a:ext cx="8153400" cy="674688"/>
            <a:chOff x="288" y="1927"/>
            <a:chExt cx="5136" cy="425"/>
          </a:xfrm>
        </p:grpSpPr>
        <p:sp>
          <p:nvSpPr>
            <p:cNvPr id="28" name="Rectangle 12">
              <a:extLst>
                <a:ext uri="{FF2B5EF4-FFF2-40B4-BE49-F238E27FC236}">
                  <a16:creationId xmlns:a16="http://schemas.microsoft.com/office/drawing/2014/main" id="{D39C7425-BFDE-4D51-AEA8-26FBA99A209C}"/>
                </a:ext>
              </a:extLst>
            </p:cNvPr>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29" name="Text Box 13">
              <a:extLst>
                <a:ext uri="{FF2B5EF4-FFF2-40B4-BE49-F238E27FC236}">
                  <a16:creationId xmlns:a16="http://schemas.microsoft.com/office/drawing/2014/main" id="{5C937B9D-973E-4290-A185-465C675FF797}"/>
                </a:ext>
              </a:extLst>
            </p:cNvPr>
            <p:cNvSpPr txBox="1">
              <a:spLocks noChangeArrowheads="1"/>
            </p:cNvSpPr>
            <p:nvPr/>
          </p:nvSpPr>
          <p:spPr bwMode="auto">
            <a:xfrm>
              <a:off x="384" y="1927"/>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get(</a:t>
              </a:r>
              <a:r>
                <a:rPr lang="en-US" sz="2000" dirty="0" err="1">
                  <a:solidFill>
                    <a:srgbClr val="000000"/>
                  </a:solidFill>
                  <a:latin typeface="Courier New" charset="0"/>
                </a:rPr>
                <a:t>i</a:t>
              </a:r>
              <a:r>
                <a:rPr lang="en-US" sz="2000" dirty="0">
                  <a:solidFill>
                    <a:srgbClr val="000000"/>
                  </a:solidFill>
                  <a:latin typeface="Courier New" charset="0"/>
                </a:rPr>
                <a:t>, j)</a:t>
              </a:r>
              <a:r>
                <a:rPr lang="en-US" altLang="zh-CN" sz="2000" dirty="0">
                  <a:solidFill>
                    <a:srgbClr val="000000"/>
                  </a:solidFill>
                  <a:latin typeface="Courier New" charset="0"/>
                </a:rPr>
                <a:t>             </a:t>
              </a:r>
              <a:r>
                <a:rPr lang="en-US" altLang="zh-CN" sz="2000" b="0" i="1" dirty="0">
                  <a:solidFill>
                    <a:srgbClr val="000000"/>
                  </a:solidFill>
                </a:rPr>
                <a:t>or</a:t>
              </a:r>
              <a:r>
                <a:rPr lang="en-US" altLang="zh-CN" sz="2000" dirty="0">
                  <a:solidFill>
                    <a:srgbClr val="000000"/>
                  </a:solidFill>
                  <a:latin typeface="Courier New" charset="0"/>
                </a:rPr>
                <a:t>        grid[</a:t>
              </a:r>
              <a:r>
                <a:rPr lang="en-US" altLang="zh-CN" sz="2000" dirty="0" err="1">
                  <a:solidFill>
                    <a:srgbClr val="000000"/>
                  </a:solidFill>
                  <a:latin typeface="Courier New" charset="0"/>
                </a:rPr>
                <a:t>i</a:t>
              </a:r>
              <a:r>
                <a:rPr lang="en-US" altLang="zh-CN" sz="2000" dirty="0">
                  <a:solidFill>
                    <a:srgbClr val="000000"/>
                  </a:solidFill>
                  <a:latin typeface="Courier New" charset="0"/>
                </a:rPr>
                <a:t>][j]</a:t>
              </a:r>
            </a:p>
          </p:txBody>
        </p:sp>
        <p:sp>
          <p:nvSpPr>
            <p:cNvPr id="30" name="Text Box 14">
              <a:extLst>
                <a:ext uri="{FF2B5EF4-FFF2-40B4-BE49-F238E27FC236}">
                  <a16:creationId xmlns:a16="http://schemas.microsoft.com/office/drawing/2014/main" id="{789ED87A-500D-4184-9F5E-5366ACB2C782}"/>
                </a:ext>
              </a:extLst>
            </p:cNvPr>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element at the specified row and column.</a:t>
              </a:r>
            </a:p>
          </p:txBody>
        </p:sp>
      </p:grpSp>
      <p:grpSp>
        <p:nvGrpSpPr>
          <p:cNvPr id="31" name="Group 11">
            <a:extLst>
              <a:ext uri="{FF2B5EF4-FFF2-40B4-BE49-F238E27FC236}">
                <a16:creationId xmlns:a16="http://schemas.microsoft.com/office/drawing/2014/main" id="{0AE3B605-283C-4E6C-8615-8749C70EED11}"/>
              </a:ext>
            </a:extLst>
          </p:cNvPr>
          <p:cNvGrpSpPr>
            <a:grpSpLocks/>
          </p:cNvGrpSpPr>
          <p:nvPr/>
        </p:nvGrpSpPr>
        <p:grpSpPr bwMode="auto">
          <a:xfrm>
            <a:off x="492720" y="5149170"/>
            <a:ext cx="8153400" cy="674688"/>
            <a:chOff x="288" y="1927"/>
            <a:chExt cx="5136" cy="425"/>
          </a:xfrm>
        </p:grpSpPr>
        <p:sp>
          <p:nvSpPr>
            <p:cNvPr id="35" name="Rectangle 12">
              <a:extLst>
                <a:ext uri="{FF2B5EF4-FFF2-40B4-BE49-F238E27FC236}">
                  <a16:creationId xmlns:a16="http://schemas.microsoft.com/office/drawing/2014/main" id="{73201FFE-6CAC-4C09-ABB3-9835DF66E16D}"/>
                </a:ext>
              </a:extLst>
            </p:cNvPr>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36" name="Text Box 13">
              <a:extLst>
                <a:ext uri="{FF2B5EF4-FFF2-40B4-BE49-F238E27FC236}">
                  <a16:creationId xmlns:a16="http://schemas.microsoft.com/office/drawing/2014/main" id="{F7A8851D-74F0-4BD8-BF98-248586C6F98F}"/>
                </a:ext>
              </a:extLst>
            </p:cNvPr>
            <p:cNvSpPr txBox="1">
              <a:spLocks noChangeArrowheads="1"/>
            </p:cNvSpPr>
            <p:nvPr/>
          </p:nvSpPr>
          <p:spPr bwMode="auto">
            <a:xfrm>
              <a:off x="384" y="1927"/>
              <a:ext cx="4944" cy="2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set(</a:t>
              </a:r>
              <a:r>
                <a:rPr lang="en-US" sz="2000" dirty="0" err="1">
                  <a:solidFill>
                    <a:srgbClr val="000000"/>
                  </a:solidFill>
                  <a:latin typeface="Courier New" charset="0"/>
                </a:rPr>
                <a:t>i</a:t>
              </a:r>
              <a:r>
                <a:rPr lang="en-US" sz="2000" dirty="0">
                  <a:solidFill>
                    <a:srgbClr val="000000"/>
                  </a:solidFill>
                  <a:latin typeface="Courier New" charset="0"/>
                </a:rPr>
                <a:t>, j, value)</a:t>
              </a:r>
              <a:r>
                <a:rPr lang="en-US" altLang="zh-CN" sz="2000" dirty="0">
                  <a:solidFill>
                    <a:srgbClr val="000000"/>
                  </a:solidFill>
                  <a:latin typeface="Courier New" charset="0"/>
                </a:rPr>
                <a:t>      </a:t>
              </a:r>
              <a:r>
                <a:rPr lang="en-US" altLang="zh-CN" sz="2000" b="0" i="1" dirty="0">
                  <a:solidFill>
                    <a:srgbClr val="000000"/>
                  </a:solidFill>
                </a:rPr>
                <a:t>or</a:t>
              </a:r>
              <a:r>
                <a:rPr lang="en-US" altLang="zh-CN" sz="2000" dirty="0">
                  <a:solidFill>
                    <a:srgbClr val="000000"/>
                  </a:solidFill>
                  <a:latin typeface="Courier New" charset="0"/>
                </a:rPr>
                <a:t>        grid[</a:t>
              </a:r>
              <a:r>
                <a:rPr lang="en-US" altLang="zh-CN" sz="2000" dirty="0" err="1">
                  <a:solidFill>
                    <a:srgbClr val="000000"/>
                  </a:solidFill>
                  <a:latin typeface="Courier New" charset="0"/>
                </a:rPr>
                <a:t>i</a:t>
              </a:r>
              <a:r>
                <a:rPr lang="en-US" altLang="zh-CN" sz="2000" dirty="0">
                  <a:solidFill>
                    <a:srgbClr val="000000"/>
                  </a:solidFill>
                  <a:latin typeface="Courier New" charset="0"/>
                </a:rPr>
                <a:t>][j] = value</a:t>
              </a:r>
              <a:endParaRPr lang="en-US" sz="2000" dirty="0">
                <a:solidFill>
                  <a:srgbClr val="000000"/>
                </a:solidFill>
                <a:latin typeface="Courier New" charset="0"/>
              </a:endParaRPr>
            </a:p>
          </p:txBody>
        </p:sp>
        <p:sp>
          <p:nvSpPr>
            <p:cNvPr id="37" name="Text Box 14">
              <a:extLst>
                <a:ext uri="{FF2B5EF4-FFF2-40B4-BE49-F238E27FC236}">
                  <a16:creationId xmlns:a16="http://schemas.microsoft.com/office/drawing/2014/main" id="{D407DB76-18B0-4D56-A396-B21669B99E83}"/>
                </a:ext>
              </a:extLst>
            </p:cNvPr>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Sets the element </a:t>
              </a:r>
              <a:r>
                <a:rPr lang="en-US" altLang="zh-CN" sz="1800" b="0" dirty="0">
                  <a:solidFill>
                    <a:srgbClr val="000000"/>
                  </a:solidFill>
                </a:rPr>
                <a:t>at the specified row and column to the new value.</a:t>
              </a: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9" name="Rectangle 3"/>
          <p:cNvSpPr>
            <a:spLocks noGrp="1" noChangeArrowheads="1"/>
          </p:cNvSpPr>
          <p:nvPr>
            <p:ph type="title"/>
          </p:nvPr>
        </p:nvSpPr>
        <p:spPr>
          <a:xfrm>
            <a:off x="0" y="76200"/>
            <a:ext cx="9144000" cy="1143000"/>
          </a:xfrm>
          <a:ln/>
        </p:spPr>
        <p:txBody>
          <a:bodyPr/>
          <a:lstStyle/>
          <a:p>
            <a:r>
              <a:rPr lang="en-US" sz="4000" dirty="0">
                <a:solidFill>
                  <a:srgbClr val="FF0000"/>
                </a:solidFill>
              </a:rPr>
              <a:t>The Stack Metaphor</a:t>
            </a:r>
          </a:p>
        </p:txBody>
      </p:sp>
      <p:pic>
        <p:nvPicPr>
          <p:cNvPr id="618498" name="Picture 2" descr="PurplePlate"/>
          <p:cNvPicPr>
            <a:picLocks noChangeAspect="1" noChangeArrowheads="1"/>
          </p:cNvPicPr>
          <p:nvPr/>
        </p:nvPicPr>
        <p:blipFill>
          <a:blip r:embed="rId3"/>
          <a:srcRect/>
          <a:stretch>
            <a:fillRect/>
          </a:stretch>
        </p:blipFill>
        <p:spPr bwMode="auto">
          <a:xfrm>
            <a:off x="6376988" y="2082800"/>
            <a:ext cx="1763712" cy="271463"/>
          </a:xfrm>
          <a:prstGeom prst="rect">
            <a:avLst/>
          </a:prstGeom>
          <a:noFill/>
        </p:spPr>
      </p:pic>
      <p:pic>
        <p:nvPicPr>
          <p:cNvPr id="618500" name="Picture 4" descr="StackBackground"/>
          <p:cNvPicPr>
            <a:picLocks noChangeAspect="1" noChangeArrowheads="1"/>
          </p:cNvPicPr>
          <p:nvPr/>
        </p:nvPicPr>
        <p:blipFill>
          <a:blip r:embed="rId4"/>
          <a:srcRect/>
          <a:stretch>
            <a:fillRect/>
          </a:stretch>
        </p:blipFill>
        <p:spPr bwMode="auto">
          <a:xfrm>
            <a:off x="6248400" y="2352675"/>
            <a:ext cx="2057400" cy="3175000"/>
          </a:xfrm>
          <a:prstGeom prst="rect">
            <a:avLst/>
          </a:prstGeom>
          <a:noFill/>
        </p:spPr>
      </p:pic>
      <p:grpSp>
        <p:nvGrpSpPr>
          <p:cNvPr id="2" name="Group 5"/>
          <p:cNvGrpSpPr>
            <a:grpSpLocks/>
          </p:cNvGrpSpPr>
          <p:nvPr/>
        </p:nvGrpSpPr>
        <p:grpSpPr bwMode="auto">
          <a:xfrm>
            <a:off x="6376988" y="1803400"/>
            <a:ext cx="1763712" cy="550863"/>
            <a:chOff x="4017" y="1128"/>
            <a:chExt cx="1111" cy="347"/>
          </a:xfrm>
        </p:grpSpPr>
        <p:pic>
          <p:nvPicPr>
            <p:cNvPr id="618502" name="Picture 6" descr="BluePlate"/>
            <p:cNvPicPr>
              <a:picLocks noChangeAspect="1" noChangeArrowheads="1"/>
            </p:cNvPicPr>
            <p:nvPr/>
          </p:nvPicPr>
          <p:blipFill>
            <a:blip r:embed="rId5"/>
            <a:srcRect/>
            <a:stretch>
              <a:fillRect/>
            </a:stretch>
          </p:blipFill>
          <p:spPr bwMode="auto">
            <a:xfrm>
              <a:off x="4017" y="1128"/>
              <a:ext cx="1111" cy="171"/>
            </a:xfrm>
            <a:prstGeom prst="rect">
              <a:avLst/>
            </a:prstGeom>
            <a:noFill/>
          </p:spPr>
        </p:pic>
        <p:pic>
          <p:nvPicPr>
            <p:cNvPr id="618503" name="Picture 7" descr="PurplePlate"/>
            <p:cNvPicPr>
              <a:picLocks noChangeAspect="1" noChangeArrowheads="1"/>
            </p:cNvPicPr>
            <p:nvPr/>
          </p:nvPicPr>
          <p:blipFill>
            <a:blip r:embed="rId3"/>
            <a:srcRect/>
            <a:stretch>
              <a:fillRect/>
            </a:stretch>
          </p:blipFill>
          <p:spPr bwMode="auto">
            <a:xfrm>
              <a:off x="4017" y="1304"/>
              <a:ext cx="1111" cy="171"/>
            </a:xfrm>
            <a:prstGeom prst="rect">
              <a:avLst/>
            </a:prstGeom>
            <a:noFill/>
          </p:spPr>
        </p:pic>
      </p:grpSp>
      <p:sp>
        <p:nvSpPr>
          <p:cNvPr id="618504" name="Rectangle 8"/>
          <p:cNvSpPr>
            <a:spLocks noChangeArrowheads="1"/>
          </p:cNvSpPr>
          <p:nvPr/>
        </p:nvSpPr>
        <p:spPr bwMode="auto">
          <a:xfrm>
            <a:off x="482600" y="1371600"/>
            <a:ext cx="5308600" cy="53340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A </a:t>
            </a:r>
            <a:r>
              <a:rPr lang="en-US" sz="2400" i="1" dirty="0">
                <a:solidFill>
                  <a:srgbClr val="FF0000"/>
                </a:solidFill>
              </a:rPr>
              <a:t>stack</a:t>
            </a:r>
            <a:r>
              <a:rPr lang="en-US" sz="2400" b="0" i="1" dirty="0">
                <a:solidFill>
                  <a:srgbClr val="000000"/>
                </a:solidFill>
              </a:rPr>
              <a:t> </a:t>
            </a:r>
            <a:r>
              <a:rPr lang="en-US" sz="2400" b="0" dirty="0">
                <a:solidFill>
                  <a:srgbClr val="000000"/>
                </a:solidFill>
              </a:rPr>
              <a:t>is a data structure in which  the elements are accessible only in a </a:t>
            </a:r>
            <a:r>
              <a:rPr lang="en-US" sz="2400" i="1" dirty="0">
                <a:solidFill>
                  <a:srgbClr val="FF0000"/>
                </a:solidFill>
              </a:rPr>
              <a:t>Last In, First Out (LIFO)</a:t>
            </a:r>
            <a:r>
              <a:rPr lang="en-US" sz="2400" i="1" dirty="0">
                <a:solidFill>
                  <a:srgbClr val="000000"/>
                </a:solidFill>
              </a:rPr>
              <a:t> </a:t>
            </a:r>
            <a:r>
              <a:rPr lang="en-US" sz="2400" b="0" dirty="0">
                <a:solidFill>
                  <a:srgbClr val="000000"/>
                </a:solidFill>
              </a:rPr>
              <a:t>order.</a:t>
            </a:r>
          </a:p>
          <a:p>
            <a:pPr marL="342900" indent="-342900">
              <a:lnSpc>
                <a:spcPct val="85000"/>
              </a:lnSpc>
              <a:spcAft>
                <a:spcPts val="1200"/>
              </a:spcAft>
              <a:buFontTx/>
              <a:buChar char="•"/>
            </a:pPr>
            <a:r>
              <a:rPr lang="en-US" sz="2400" b="0" dirty="0">
                <a:solidFill>
                  <a:srgbClr val="000000"/>
                </a:solidFill>
              </a:rPr>
              <a:t>The fundamental operations on a stack are </a:t>
            </a:r>
            <a:r>
              <a:rPr lang="en-US" sz="2000" dirty="0">
                <a:solidFill>
                  <a:srgbClr val="FF0000"/>
                </a:solidFill>
                <a:latin typeface="Courier New" charset="0"/>
              </a:rPr>
              <a:t>push</a:t>
            </a:r>
            <a:r>
              <a:rPr lang="en-US" sz="2400" b="0" dirty="0">
                <a:solidFill>
                  <a:srgbClr val="000000"/>
                </a:solidFill>
              </a:rPr>
              <a:t>, which adds a new value to the top of the stack, and </a:t>
            </a:r>
            <a:r>
              <a:rPr lang="en-US" sz="2000" dirty="0">
                <a:solidFill>
                  <a:srgbClr val="FF0000"/>
                </a:solidFill>
                <a:latin typeface="Courier New" charset="0"/>
              </a:rPr>
              <a:t>pop</a:t>
            </a:r>
            <a:r>
              <a:rPr lang="en-US" sz="2400" b="0" dirty="0">
                <a:solidFill>
                  <a:srgbClr val="000000"/>
                </a:solidFill>
              </a:rPr>
              <a:t>, which removes and returns the top value.</a:t>
            </a:r>
          </a:p>
          <a:p>
            <a:pPr marL="342900" indent="-342900">
              <a:lnSpc>
                <a:spcPct val="85000"/>
              </a:lnSpc>
              <a:spcAft>
                <a:spcPts val="1200"/>
              </a:spcAft>
              <a:buFontTx/>
              <a:buChar char="•"/>
            </a:pPr>
            <a:r>
              <a:rPr lang="en-US" sz="2400" b="0" dirty="0">
                <a:solidFill>
                  <a:srgbClr val="000000"/>
                </a:solidFill>
              </a:rPr>
              <a:t>One of the most common metaphors for the stack concept is a spring-loaded storage tray for dishes.  Adding a new dish to the stack pushes any previous dishes downward.  Taking the top dish away allows the dishes to pop back up.</a:t>
            </a:r>
          </a:p>
          <a:p>
            <a:pPr marL="342900" indent="-342900">
              <a:lnSpc>
                <a:spcPct val="85000"/>
              </a:lnSpc>
              <a:spcAft>
                <a:spcPts val="1200"/>
              </a:spcAft>
              <a:buFontTx/>
              <a:buChar char="•"/>
            </a:pPr>
            <a:r>
              <a:rPr lang="en-US" sz="2400" b="0" dirty="0">
                <a:solidFill>
                  <a:srgbClr val="000000"/>
                </a:solidFill>
              </a:rPr>
              <a:t>In programming, nested function calls behave in a stack-oriented fashion.</a:t>
            </a:r>
          </a:p>
        </p:txBody>
      </p:sp>
      <p:pic>
        <p:nvPicPr>
          <p:cNvPr id="618505" name="Picture 9" descr="CoilSpring"/>
          <p:cNvPicPr>
            <a:picLocks noChangeAspect="1" noChangeArrowheads="1"/>
          </p:cNvPicPr>
          <p:nvPr/>
        </p:nvPicPr>
        <p:blipFill>
          <a:blip r:embed="rId6"/>
          <a:srcRect/>
          <a:stretch>
            <a:fillRect/>
          </a:stretch>
        </p:blipFill>
        <p:spPr bwMode="auto">
          <a:xfrm>
            <a:off x="6705600" y="2884488"/>
            <a:ext cx="1155700" cy="2616200"/>
          </a:xfrm>
          <a:prstGeom prst="rect">
            <a:avLst/>
          </a:prstGeom>
          <a:noFill/>
        </p:spPr>
      </p:pic>
      <p:pic>
        <p:nvPicPr>
          <p:cNvPr id="618506" name="Picture 10" descr="BBP"/>
          <p:cNvPicPr>
            <a:picLocks noChangeAspect="1" noChangeArrowheads="1"/>
          </p:cNvPicPr>
          <p:nvPr/>
        </p:nvPicPr>
        <p:blipFill>
          <a:blip r:embed="rId7"/>
          <a:srcRect/>
          <a:stretch>
            <a:fillRect/>
          </a:stretch>
        </p:blipFill>
        <p:spPr bwMode="auto">
          <a:xfrm>
            <a:off x="6376988" y="2082800"/>
            <a:ext cx="1763712" cy="271463"/>
          </a:xfrm>
          <a:prstGeom prst="rect">
            <a:avLst/>
          </a:prstGeom>
          <a:noFill/>
        </p:spPr>
      </p:pic>
      <p:grpSp>
        <p:nvGrpSpPr>
          <p:cNvPr id="3" name="Group 11"/>
          <p:cNvGrpSpPr>
            <a:grpSpLocks/>
          </p:cNvGrpSpPr>
          <p:nvPr/>
        </p:nvGrpSpPr>
        <p:grpSpPr bwMode="auto">
          <a:xfrm>
            <a:off x="6376988" y="1803400"/>
            <a:ext cx="1763712" cy="550863"/>
            <a:chOff x="4017" y="1128"/>
            <a:chExt cx="1111" cy="347"/>
          </a:xfrm>
        </p:grpSpPr>
        <p:pic>
          <p:nvPicPr>
            <p:cNvPr id="618508" name="Picture 12" descr="GreenPlate"/>
            <p:cNvPicPr>
              <a:picLocks noChangeAspect="1" noChangeArrowheads="1"/>
            </p:cNvPicPr>
            <p:nvPr/>
          </p:nvPicPr>
          <p:blipFill>
            <a:blip r:embed="rId8"/>
            <a:srcRect/>
            <a:stretch>
              <a:fillRect/>
            </a:stretch>
          </p:blipFill>
          <p:spPr bwMode="auto">
            <a:xfrm>
              <a:off x="4017" y="1128"/>
              <a:ext cx="1111" cy="171"/>
            </a:xfrm>
            <a:prstGeom prst="rect">
              <a:avLst/>
            </a:prstGeom>
            <a:noFill/>
          </p:spPr>
        </p:pic>
        <p:pic>
          <p:nvPicPr>
            <p:cNvPr id="618509" name="Picture 13" descr="BBP"/>
            <p:cNvPicPr>
              <a:picLocks noChangeAspect="1" noChangeArrowheads="1"/>
            </p:cNvPicPr>
            <p:nvPr/>
          </p:nvPicPr>
          <p:blipFill>
            <a:blip r:embed="rId7"/>
            <a:srcRect/>
            <a:stretch>
              <a:fillRect/>
            </a:stretch>
          </p:blipFill>
          <p:spPr bwMode="auto">
            <a:xfrm>
              <a:off x="4017" y="1304"/>
              <a:ext cx="1111" cy="171"/>
            </a:xfrm>
            <a:prstGeom prst="rect">
              <a:avLst/>
            </a:prstGeom>
            <a:noFill/>
          </p:spPr>
        </p:pic>
      </p:grpSp>
      <p:pic>
        <p:nvPicPr>
          <p:cNvPr id="618510" name="Picture 14" descr="GBP"/>
          <p:cNvPicPr>
            <a:picLocks noChangeAspect="1" noChangeArrowheads="1"/>
          </p:cNvPicPr>
          <p:nvPr/>
        </p:nvPicPr>
        <p:blipFill>
          <a:blip r:embed="rId9"/>
          <a:srcRect/>
          <a:stretch>
            <a:fillRect/>
          </a:stretch>
        </p:blipFill>
        <p:spPr bwMode="auto">
          <a:xfrm>
            <a:off x="6376988" y="2082800"/>
            <a:ext cx="1763712" cy="271463"/>
          </a:xfrm>
          <a:prstGeom prst="rect">
            <a:avLst/>
          </a:prstGeom>
          <a:noFill/>
        </p:spPr>
      </p:pic>
      <p:sp>
        <p:nvSpPr>
          <p:cNvPr id="618511" name="Rectangle 15"/>
          <p:cNvSpPr>
            <a:spLocks noChangeArrowheads="1"/>
          </p:cNvSpPr>
          <p:nvPr/>
        </p:nvSpPr>
        <p:spPr bwMode="auto">
          <a:xfrm>
            <a:off x="6172200" y="5537201"/>
            <a:ext cx="2209800" cy="1320800"/>
          </a:xfrm>
          <a:prstGeom prst="rect">
            <a:avLst/>
          </a:prstGeom>
          <a:solidFill>
            <a:srgbClr val="CCFFFF"/>
          </a:solidFill>
          <a:ln w="9525">
            <a:solidFill>
              <a:srgbClr val="CCFFFF"/>
            </a:solidFill>
            <a:miter lim="800000"/>
            <a:headEnd/>
            <a:tailEnd/>
          </a:ln>
          <a:effectLst/>
        </p:spPr>
        <p:txBody>
          <a:bodyPr wrap="none" anchor="ctr">
            <a:prstTxWarp prst="textNoShape">
              <a:avLst/>
            </a:prstTxWarp>
          </a:bodyPr>
          <a:lstStyle/>
          <a:p>
            <a:endParaRPr lang="en-US">
              <a:solidFill>
                <a:srgbClr val="000000"/>
              </a:solidFill>
            </a:endParaRPr>
          </a:p>
        </p:txBody>
      </p:sp>
      <p:pic>
        <p:nvPicPr>
          <p:cNvPr id="618523" name="Picture 27" descr="BluePlate"/>
          <p:cNvPicPr>
            <a:picLocks noChangeAspect="1" noChangeArrowheads="1"/>
          </p:cNvPicPr>
          <p:nvPr/>
        </p:nvPicPr>
        <p:blipFill>
          <a:blip r:embed="rId5"/>
          <a:srcRect/>
          <a:stretch>
            <a:fillRect/>
          </a:stretch>
        </p:blipFill>
        <p:spPr bwMode="auto">
          <a:xfrm>
            <a:off x="6375400" y="2362200"/>
            <a:ext cx="1763713" cy="271463"/>
          </a:xfrm>
          <a:prstGeom prst="rect">
            <a:avLst/>
          </a:prstGeom>
          <a:noFill/>
        </p:spPr>
      </p:pic>
      <p:pic>
        <p:nvPicPr>
          <p:cNvPr id="618521" name="Picture 25" descr="PurplePlate"/>
          <p:cNvPicPr>
            <a:picLocks noChangeAspect="1" noChangeArrowheads="1"/>
          </p:cNvPicPr>
          <p:nvPr/>
        </p:nvPicPr>
        <p:blipFill>
          <a:blip r:embed="rId3"/>
          <a:srcRect/>
          <a:stretch>
            <a:fillRect/>
          </a:stretch>
        </p:blipFill>
        <p:spPr bwMode="auto">
          <a:xfrm>
            <a:off x="6388100" y="2616200"/>
            <a:ext cx="1763713" cy="271463"/>
          </a:xfrm>
          <a:prstGeom prst="rect">
            <a:avLst/>
          </a:prstGeom>
          <a:noFill/>
        </p:spPr>
      </p:pic>
      <p:pic>
        <p:nvPicPr>
          <p:cNvPr id="618512" name="Picture 16" descr="StackSidePanel"/>
          <p:cNvPicPr>
            <a:picLocks noChangeArrowheads="1"/>
          </p:cNvPicPr>
          <p:nvPr/>
        </p:nvPicPr>
        <p:blipFill>
          <a:blip r:embed="rId10"/>
          <a:srcRect/>
          <a:stretch>
            <a:fillRect/>
          </a:stretch>
        </p:blipFill>
        <p:spPr bwMode="auto">
          <a:xfrm>
            <a:off x="8140700" y="2346325"/>
            <a:ext cx="165100" cy="3181350"/>
          </a:xfrm>
          <a:prstGeom prst="rect">
            <a:avLst/>
          </a:prstGeom>
          <a:noFill/>
        </p:spPr>
      </p:pic>
      <p:pic>
        <p:nvPicPr>
          <p:cNvPr id="618513" name="Picture 17" descr="StackSidePanel"/>
          <p:cNvPicPr>
            <a:picLocks noChangeArrowheads="1"/>
          </p:cNvPicPr>
          <p:nvPr/>
        </p:nvPicPr>
        <p:blipFill>
          <a:blip r:embed="rId10"/>
          <a:srcRect/>
          <a:stretch>
            <a:fillRect/>
          </a:stretch>
        </p:blipFill>
        <p:spPr bwMode="auto">
          <a:xfrm>
            <a:off x="6248400" y="2346325"/>
            <a:ext cx="165100" cy="3181350"/>
          </a:xfrm>
          <a:prstGeom prst="rect">
            <a:avLst/>
          </a:prstGeom>
          <a:noFill/>
        </p:spPr>
      </p:pic>
      <p:pic>
        <p:nvPicPr>
          <p:cNvPr id="618524" name="Picture 28" descr="StackDoor"/>
          <p:cNvPicPr>
            <a:picLocks noChangeArrowheads="1"/>
          </p:cNvPicPr>
          <p:nvPr/>
        </p:nvPicPr>
        <p:blipFill>
          <a:blip r:embed="rId11"/>
          <a:srcRect/>
          <a:stretch>
            <a:fillRect/>
          </a:stretch>
        </p:blipFill>
        <p:spPr bwMode="auto">
          <a:xfrm>
            <a:off x="6388100" y="2346325"/>
            <a:ext cx="1773238" cy="31813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85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8504">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499"/>
                                          </p:stCondLst>
                                        </p:cTn>
                                        <p:tgtEl>
                                          <p:spTgt spid="6185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499"/>
                                          </p:stCondLst>
                                        </p:cTn>
                                        <p:tgtEl>
                                          <p:spTgt spid="6185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499"/>
                                          </p:stCondLst>
                                        </p:cTn>
                                        <p:tgtEl>
                                          <p:spTgt spid="618524"/>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6185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850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85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85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84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par>
                          <p:cTn id="39" fill="hold">
                            <p:stCondLst>
                              <p:cond delay="0"/>
                            </p:stCondLst>
                            <p:childTnLst>
                              <p:par>
                                <p:cTn id="40" presetID="1" presetClass="exit" presetSubtype="0" fill="hold" nodeType="afterEffect">
                                  <p:stCondLst>
                                    <p:cond delay="0"/>
                                  </p:stCondLst>
                                  <p:childTnLst>
                                    <p:set>
                                      <p:cBhvr>
                                        <p:cTn id="41" dur="1" fill="hold">
                                          <p:stCondLst>
                                            <p:cond delay="0"/>
                                          </p:stCondLst>
                                        </p:cTn>
                                        <p:tgtEl>
                                          <p:spTgt spid="618498"/>
                                        </p:tgtEl>
                                        <p:attrNameLst>
                                          <p:attrName>style.visibility</p:attrName>
                                        </p:attrNameLst>
                                      </p:cBhvr>
                                      <p:to>
                                        <p:strVal val="hidden"/>
                                      </p:to>
                                    </p:set>
                                  </p:childTnLst>
                                </p:cTn>
                              </p:par>
                            </p:childTnLst>
                          </p:cTn>
                        </p:par>
                        <p:par>
                          <p:cTn id="42" fill="hold">
                            <p:stCondLst>
                              <p:cond delay="0"/>
                            </p:stCondLst>
                            <p:childTnLst>
                              <p:par>
                                <p:cTn id="43" presetID="7" presetClass="exit" presetSubtype="4" fill="hold" nodeType="afterEffect">
                                  <p:stCondLst>
                                    <p:cond delay="0"/>
                                  </p:stCondLst>
                                  <p:childTnLst>
                                    <p:anim calcmode="lin" valueType="num">
                                      <p:cBhvr additive="base">
                                        <p:cTn id="44" dur="5000"/>
                                        <p:tgtEl>
                                          <p:spTgt spid="2"/>
                                        </p:tgtEl>
                                        <p:attrNameLst>
                                          <p:attrName>ppt_x</p:attrName>
                                        </p:attrNameLst>
                                      </p:cBhvr>
                                      <p:tavLst>
                                        <p:tav tm="0">
                                          <p:val>
                                            <p:strVal val="ppt_x"/>
                                          </p:val>
                                        </p:tav>
                                        <p:tav tm="100000">
                                          <p:val>
                                            <p:strVal val="ppt_x"/>
                                          </p:val>
                                        </p:tav>
                                      </p:tavLst>
                                    </p:anim>
                                    <p:anim calcmode="lin" valueType="num">
                                      <p:cBhvr additive="base">
                                        <p:cTn id="45" dur="5000"/>
                                        <p:tgtEl>
                                          <p:spTgt spid="2"/>
                                        </p:tgtEl>
                                        <p:attrNameLst>
                                          <p:attrName>ppt_y</p:attrName>
                                        </p:attrNameLst>
                                      </p:cBhvr>
                                      <p:tavLst>
                                        <p:tav tm="0">
                                          <p:val>
                                            <p:strVal val="ppt_y"/>
                                          </p:val>
                                        </p:tav>
                                        <p:tav tm="100000">
                                          <p:val>
                                            <p:strVal val="1+ppt_h/2"/>
                                          </p:val>
                                        </p:tav>
                                      </p:tavLst>
                                    </p:anim>
                                    <p:set>
                                      <p:cBhvr>
                                        <p:cTn id="46" dur="1" fill="hold">
                                          <p:stCondLst>
                                            <p:cond delay="4999"/>
                                          </p:stCondLst>
                                        </p:cTn>
                                        <p:tgtEl>
                                          <p:spTgt spid="2"/>
                                        </p:tgtEl>
                                        <p:attrNameLst>
                                          <p:attrName>style.visibility</p:attrName>
                                        </p:attrNameLst>
                                      </p:cBhvr>
                                      <p:to>
                                        <p:strVal val="hidden"/>
                                      </p:to>
                                    </p:set>
                                  </p:childTnLst>
                                </p:cTn>
                              </p:par>
                              <p:par>
                                <p:cTn id="47" presetID="1" presetClass="entr" presetSubtype="0" fill="hold" nodeType="withEffect">
                                  <p:stCondLst>
                                    <p:cond delay="200"/>
                                  </p:stCondLst>
                                  <p:childTnLst>
                                    <p:set>
                                      <p:cBhvr>
                                        <p:cTn id="48" dur="1" fill="hold">
                                          <p:stCondLst>
                                            <p:cond delay="0"/>
                                          </p:stCondLst>
                                        </p:cTn>
                                        <p:tgtEl>
                                          <p:spTgt spid="61850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3"/>
                                        </p:tgtEl>
                                        <p:attrNameLst>
                                          <p:attrName>style.visibility</p:attrName>
                                        </p:attrNameLst>
                                      </p:cBhvr>
                                      <p:to>
                                        <p:strVal val="visible"/>
                                      </p:to>
                                    </p:set>
                                  </p:childTnLst>
                                </p:cTn>
                              </p:par>
                            </p:childTnLst>
                          </p:cTn>
                        </p:par>
                        <p:par>
                          <p:cTn id="53" fill="hold">
                            <p:stCondLst>
                              <p:cond delay="500"/>
                            </p:stCondLst>
                            <p:childTnLst>
                              <p:par>
                                <p:cTn id="54" presetID="1" presetClass="exit" presetSubtype="0" fill="hold" nodeType="afterEffect">
                                  <p:stCondLst>
                                    <p:cond delay="0"/>
                                  </p:stCondLst>
                                  <p:childTnLst>
                                    <p:set>
                                      <p:cBhvr>
                                        <p:cTn id="55" dur="1" fill="hold">
                                          <p:stCondLst>
                                            <p:cond delay="0"/>
                                          </p:stCondLst>
                                        </p:cTn>
                                        <p:tgtEl>
                                          <p:spTgt spid="618506"/>
                                        </p:tgtEl>
                                        <p:attrNameLst>
                                          <p:attrName>style.visibility</p:attrName>
                                        </p:attrNameLst>
                                      </p:cBhvr>
                                      <p:to>
                                        <p:strVal val="hidden"/>
                                      </p:to>
                                    </p:set>
                                  </p:childTnLst>
                                </p:cTn>
                              </p:par>
                            </p:childTnLst>
                          </p:cTn>
                        </p:par>
                        <p:par>
                          <p:cTn id="56" fill="hold">
                            <p:stCondLst>
                              <p:cond delay="500"/>
                            </p:stCondLst>
                            <p:childTnLst>
                              <p:par>
                                <p:cTn id="57" presetID="7" presetClass="exit" presetSubtype="4" fill="hold" nodeType="afterEffect">
                                  <p:stCondLst>
                                    <p:cond delay="0"/>
                                  </p:stCondLst>
                                  <p:childTnLst>
                                    <p:anim calcmode="lin" valueType="num">
                                      <p:cBhvr additive="base">
                                        <p:cTn id="58" dur="5000"/>
                                        <p:tgtEl>
                                          <p:spTgt spid="3"/>
                                        </p:tgtEl>
                                        <p:attrNameLst>
                                          <p:attrName>ppt_x</p:attrName>
                                        </p:attrNameLst>
                                      </p:cBhvr>
                                      <p:tavLst>
                                        <p:tav tm="0">
                                          <p:val>
                                            <p:strVal val="ppt_x"/>
                                          </p:val>
                                        </p:tav>
                                        <p:tav tm="100000">
                                          <p:val>
                                            <p:strVal val="ppt_x"/>
                                          </p:val>
                                        </p:tav>
                                      </p:tavLst>
                                    </p:anim>
                                    <p:anim calcmode="lin" valueType="num">
                                      <p:cBhvr additive="base">
                                        <p:cTn id="59" dur="5000"/>
                                        <p:tgtEl>
                                          <p:spTgt spid="3"/>
                                        </p:tgtEl>
                                        <p:attrNameLst>
                                          <p:attrName>ppt_y</p:attrName>
                                        </p:attrNameLst>
                                      </p:cBhvr>
                                      <p:tavLst>
                                        <p:tav tm="0">
                                          <p:val>
                                            <p:strVal val="ppt_y"/>
                                          </p:val>
                                        </p:tav>
                                        <p:tav tm="100000">
                                          <p:val>
                                            <p:strVal val="1+ppt_h/2"/>
                                          </p:val>
                                        </p:tav>
                                      </p:tavLst>
                                    </p:anim>
                                    <p:set>
                                      <p:cBhvr>
                                        <p:cTn id="60" dur="1" fill="hold">
                                          <p:stCondLst>
                                            <p:cond delay="4999"/>
                                          </p:stCondLst>
                                        </p:cTn>
                                        <p:tgtEl>
                                          <p:spTgt spid="3"/>
                                        </p:tgtEl>
                                        <p:attrNameLst>
                                          <p:attrName>style.visibility</p:attrName>
                                        </p:attrNameLst>
                                      </p:cBhvr>
                                      <p:to>
                                        <p:strVal val="hidden"/>
                                      </p:to>
                                    </p:set>
                                  </p:childTnLst>
                                </p:cTn>
                              </p:par>
                              <p:par>
                                <p:cTn id="61" presetID="1" presetClass="entr" presetSubtype="0" fill="hold" nodeType="withEffect">
                                  <p:stCondLst>
                                    <p:cond delay="200"/>
                                  </p:stCondLst>
                                  <p:childTnLst>
                                    <p:set>
                                      <p:cBhvr>
                                        <p:cTn id="62" dur="1" fill="hold">
                                          <p:stCondLst>
                                            <p:cond delay="0"/>
                                          </p:stCondLst>
                                        </p:cTn>
                                        <p:tgtEl>
                                          <p:spTgt spid="6185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xit" presetSubtype="8" fill="hold" nodeType="clickEffect">
                                  <p:stCondLst>
                                    <p:cond delay="0"/>
                                  </p:stCondLst>
                                  <p:childTnLst>
                                    <p:animEffect transition="out" filter="wipe(left)">
                                      <p:cBhvr>
                                        <p:cTn id="66" dur="500"/>
                                        <p:tgtEl>
                                          <p:spTgt spid="618524"/>
                                        </p:tgtEl>
                                      </p:cBhvr>
                                    </p:animEffect>
                                    <p:set>
                                      <p:cBhvr>
                                        <p:cTn id="67" dur="1" fill="hold">
                                          <p:stCondLst>
                                            <p:cond delay="499"/>
                                          </p:stCondLst>
                                        </p:cTn>
                                        <p:tgtEl>
                                          <p:spTgt spid="61852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18524"/>
                                        </p:tgtEl>
                                        <p:attrNameLst>
                                          <p:attrName>style.visibility</p:attrName>
                                        </p:attrNameLst>
                                      </p:cBhvr>
                                      <p:to>
                                        <p:strVal val="visible"/>
                                      </p:to>
                                    </p:set>
                                    <p:animEffect transition="in" filter="wipe(left)">
                                      <p:cBhvr>
                                        <p:cTn id="72" dur="500"/>
                                        <p:tgtEl>
                                          <p:spTgt spid="618524"/>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618506"/>
                                        </p:tgtEl>
                                        <p:attrNameLst>
                                          <p:attrName>style.visibility</p:attrName>
                                        </p:attrNameLst>
                                      </p:cBhvr>
                                      <p:to>
                                        <p:strVal val="visible"/>
                                      </p:to>
                                    </p:set>
                                    <p:animEffect transition="in" filter="fade">
                                      <p:cBhvr>
                                        <p:cTn id="77" dur="1000"/>
                                        <p:tgtEl>
                                          <p:spTgt spid="618506"/>
                                        </p:tgtEl>
                                      </p:cBhvr>
                                    </p:animEffect>
                                    <p:anim calcmode="lin" valueType="num">
                                      <p:cBhvr>
                                        <p:cTn id="78" dur="1000" fill="hold"/>
                                        <p:tgtEl>
                                          <p:spTgt spid="618506"/>
                                        </p:tgtEl>
                                        <p:attrNameLst>
                                          <p:attrName>ppt_x</p:attrName>
                                        </p:attrNameLst>
                                      </p:cBhvr>
                                      <p:tavLst>
                                        <p:tav tm="0">
                                          <p:val>
                                            <p:strVal val="#ppt_x"/>
                                          </p:val>
                                        </p:tav>
                                        <p:tav tm="100000">
                                          <p:val>
                                            <p:strVal val="#ppt_x"/>
                                          </p:val>
                                        </p:tav>
                                      </p:tavLst>
                                    </p:anim>
                                    <p:anim calcmode="lin" valueType="num">
                                      <p:cBhvr>
                                        <p:cTn id="79" dur="1000" fill="hold"/>
                                        <p:tgtEl>
                                          <p:spTgt spid="618506"/>
                                        </p:tgtEl>
                                        <p:attrNameLst>
                                          <p:attrName>ppt_y</p:attrName>
                                        </p:attrNameLst>
                                      </p:cBhvr>
                                      <p:tavLst>
                                        <p:tav tm="0">
                                          <p:val>
                                            <p:strVal val="#ppt_y+.1"/>
                                          </p:val>
                                        </p:tav>
                                        <p:tav tm="100000">
                                          <p:val>
                                            <p:strVal val="#ppt_y"/>
                                          </p:val>
                                        </p:tav>
                                      </p:tavLst>
                                    </p:anim>
                                  </p:childTnLst>
                                </p:cTn>
                              </p:par>
                              <p:par>
                                <p:cTn id="80" presetID="1" presetClass="exit" presetSubtype="0" fill="hold" nodeType="withEffect">
                                  <p:stCondLst>
                                    <p:cond delay="100"/>
                                  </p:stCondLst>
                                  <p:childTnLst>
                                    <p:set>
                                      <p:cBhvr>
                                        <p:cTn id="81" dur="1" fill="hold">
                                          <p:stCondLst>
                                            <p:cond delay="0"/>
                                          </p:stCondLst>
                                        </p:cTn>
                                        <p:tgtEl>
                                          <p:spTgt spid="6185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0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800" b="1" dirty="0">
                <a:solidFill>
                  <a:srgbClr val="FF0000"/>
                </a:solidFill>
                <a:latin typeface="Courier New" charset="0"/>
              </a:rPr>
              <a:t>Stack&lt;</a:t>
            </a:r>
            <a:r>
              <a:rPr lang="en-US" sz="3600" i="1" dirty="0">
                <a:solidFill>
                  <a:srgbClr val="FF0000"/>
                </a:solidFill>
              </a:rPr>
              <a:t>type</a:t>
            </a:r>
            <a:r>
              <a:rPr lang="en-US" sz="3800" b="1" dirty="0">
                <a:solidFill>
                  <a:srgbClr val="FF0000"/>
                </a:solidFill>
                <a:latin typeface="Courier New" charset="0"/>
              </a:rPr>
              <a:t>&gt;</a:t>
            </a:r>
            <a:r>
              <a:rPr lang="en-US" sz="4000" dirty="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384300"/>
            <a:ext cx="8153400" cy="661988"/>
            <a:chOff x="288" y="1103"/>
            <a:chExt cx="5136" cy="417"/>
          </a:xfrm>
        </p:grpSpPr>
        <p:sp>
          <p:nvSpPr>
            <p:cNvPr id="595972"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73"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stack.size()</a:t>
              </a:r>
            </a:p>
          </p:txBody>
        </p:sp>
        <p:sp>
          <p:nvSpPr>
            <p:cNvPr id="595974"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number of values pushed onto the stack.</a:t>
              </a:r>
            </a:p>
          </p:txBody>
        </p:sp>
      </p:grpSp>
      <p:grpSp>
        <p:nvGrpSpPr>
          <p:cNvPr id="3" name="Group 7"/>
          <p:cNvGrpSpPr>
            <a:grpSpLocks/>
          </p:cNvGrpSpPr>
          <p:nvPr/>
        </p:nvGrpSpPr>
        <p:grpSpPr bwMode="auto">
          <a:xfrm>
            <a:off x="495300" y="2032000"/>
            <a:ext cx="8153400" cy="674688"/>
            <a:chOff x="288" y="1511"/>
            <a:chExt cx="5136" cy="425"/>
          </a:xfrm>
        </p:grpSpPr>
        <p:sp>
          <p:nvSpPr>
            <p:cNvPr id="595976"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77"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stack.isEmpty()</a:t>
              </a:r>
            </a:p>
          </p:txBody>
        </p:sp>
        <p:sp>
          <p:nvSpPr>
            <p:cNvPr id="595978"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stack is empty.  </a:t>
              </a:r>
            </a:p>
          </p:txBody>
        </p:sp>
      </p:grpSp>
      <p:grpSp>
        <p:nvGrpSpPr>
          <p:cNvPr id="4" name="Group 11"/>
          <p:cNvGrpSpPr>
            <a:grpSpLocks/>
          </p:cNvGrpSpPr>
          <p:nvPr/>
        </p:nvGrpSpPr>
        <p:grpSpPr bwMode="auto">
          <a:xfrm>
            <a:off x="495300" y="2692400"/>
            <a:ext cx="8153400" cy="661988"/>
            <a:chOff x="288" y="1103"/>
            <a:chExt cx="5136" cy="417"/>
          </a:xfrm>
        </p:grpSpPr>
        <p:sp>
          <p:nvSpPr>
            <p:cNvPr id="595980"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81"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stack.push(value)</a:t>
              </a:r>
            </a:p>
          </p:txBody>
        </p:sp>
        <p:sp>
          <p:nvSpPr>
            <p:cNvPr id="595982"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Pushes a new value onto the stack.</a:t>
              </a:r>
            </a:p>
          </p:txBody>
        </p:sp>
      </p:grpSp>
      <p:grpSp>
        <p:nvGrpSpPr>
          <p:cNvPr id="5" name="Group 15"/>
          <p:cNvGrpSpPr>
            <a:grpSpLocks/>
          </p:cNvGrpSpPr>
          <p:nvPr/>
        </p:nvGrpSpPr>
        <p:grpSpPr bwMode="auto">
          <a:xfrm>
            <a:off x="495300" y="3340100"/>
            <a:ext cx="8153400" cy="674688"/>
            <a:chOff x="288" y="1511"/>
            <a:chExt cx="5136" cy="425"/>
          </a:xfrm>
        </p:grpSpPr>
        <p:sp>
          <p:nvSpPr>
            <p:cNvPr id="595984" name="Rectangle 16"/>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85" name="Text Box 17"/>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stack.pop</a:t>
              </a:r>
              <a:r>
                <a:rPr lang="en-US" sz="2000" dirty="0">
                  <a:solidFill>
                    <a:srgbClr val="000000"/>
                  </a:solidFill>
                  <a:latin typeface="Courier New" charset="0"/>
                </a:rPr>
                <a:t>()</a:t>
              </a:r>
            </a:p>
          </p:txBody>
        </p:sp>
        <p:sp>
          <p:nvSpPr>
            <p:cNvPr id="595986" name="Text Box 18"/>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and returns the top value from the stack.</a:t>
              </a:r>
            </a:p>
          </p:txBody>
        </p:sp>
      </p:grpSp>
      <p:grpSp>
        <p:nvGrpSpPr>
          <p:cNvPr id="6" name="Group 19"/>
          <p:cNvGrpSpPr>
            <a:grpSpLocks/>
          </p:cNvGrpSpPr>
          <p:nvPr/>
        </p:nvGrpSpPr>
        <p:grpSpPr bwMode="auto">
          <a:xfrm>
            <a:off x="495300" y="4000500"/>
            <a:ext cx="8153400" cy="674688"/>
            <a:chOff x="312" y="2856"/>
            <a:chExt cx="5136" cy="425"/>
          </a:xfrm>
        </p:grpSpPr>
        <p:sp>
          <p:nvSpPr>
            <p:cNvPr id="595988" name="Rectangle 20"/>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89" name="Text Box 21"/>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stack.peek()</a:t>
              </a:r>
            </a:p>
          </p:txBody>
        </p:sp>
        <p:sp>
          <p:nvSpPr>
            <p:cNvPr id="595990" name="Text Box 22"/>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top value from the stack without removing it.</a:t>
              </a:r>
            </a:p>
          </p:txBody>
        </p:sp>
      </p:grpSp>
      <p:grpSp>
        <p:nvGrpSpPr>
          <p:cNvPr id="7" name="Group 23"/>
          <p:cNvGrpSpPr>
            <a:grpSpLocks/>
          </p:cNvGrpSpPr>
          <p:nvPr/>
        </p:nvGrpSpPr>
        <p:grpSpPr bwMode="auto">
          <a:xfrm>
            <a:off x="495300" y="4659313"/>
            <a:ext cx="8153400" cy="674687"/>
            <a:chOff x="312" y="2856"/>
            <a:chExt cx="5136" cy="425"/>
          </a:xfrm>
        </p:grpSpPr>
        <p:sp>
          <p:nvSpPr>
            <p:cNvPr id="595992"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5993"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stack.clear()</a:t>
              </a:r>
            </a:p>
          </p:txBody>
        </p:sp>
        <p:sp>
          <p:nvSpPr>
            <p:cNvPr id="595994"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all values from the stack.</a:t>
              </a: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2899"/>
            <a:ext cx="9144000" cy="1143000"/>
          </a:xfrm>
        </p:spPr>
        <p:txBody>
          <a:bodyPr/>
          <a:lstStyle/>
          <a:p>
            <a:pPr rtl="0" eaLnBrk="0" fontAlgn="base" latinLnBrk="0" hangingPunct="0"/>
            <a:r>
              <a:rPr lang="en-US" altLang="zh-CN" sz="4000" b="0" i="0" spc="0" baseline="0" dirty="0">
                <a:ln>
                  <a:noFill/>
                </a:ln>
                <a:solidFill>
                  <a:srgbClr val="FF0000"/>
                </a:solidFill>
                <a:effectLst/>
                <a:latin typeface="Times New Roman" panose="02020603050405020304" pitchFamily="18" charset="0"/>
                <a:ea typeface="+mn-ea"/>
                <a:cs typeface="+mn-cs"/>
              </a:rPr>
              <a:t>Introduction to the C++ Libraries</a:t>
            </a:r>
            <a:endParaRPr lang="zh-CN" altLang="zh-CN" dirty="0">
              <a:effectLst/>
            </a:endParaRPr>
          </a:p>
        </p:txBody>
      </p:sp>
      <p:sp>
        <p:nvSpPr>
          <p:cNvPr id="5" name="Rectangle 4"/>
          <p:cNvSpPr/>
          <p:nvPr/>
        </p:nvSpPr>
        <p:spPr>
          <a:xfrm>
            <a:off x="457200" y="1143000"/>
            <a:ext cx="8229600" cy="5226046"/>
          </a:xfrm>
          <a:prstGeom prst="rect">
            <a:avLst/>
          </a:prstGeom>
        </p:spPr>
        <p:txBody>
          <a:bodyPr wrap="square">
            <a:spAutoFit/>
          </a:bodyPr>
          <a:lstStyle/>
          <a:p>
            <a:pPr marL="342900" lvl="0" indent="-342900">
              <a:spcBef>
                <a:spcPct val="20000"/>
              </a:spcBef>
              <a:buFontTx/>
              <a:buChar char="•"/>
            </a:pPr>
            <a:r>
              <a:rPr lang="en-US" altLang="zh-CN" sz="2400" b="0" kern="0" dirty="0">
                <a:solidFill>
                  <a:srgbClr val="000000"/>
                </a:solidFill>
                <a:latin typeface="Times New Roman"/>
              </a:rPr>
              <a:t>A collection of </a:t>
            </a:r>
            <a:r>
              <a:rPr lang="en-US" altLang="zh-CN" sz="2400" i="1" kern="0" dirty="0">
                <a:solidFill>
                  <a:srgbClr val="FF0000"/>
                </a:solidFill>
                <a:latin typeface="Times New Roman"/>
              </a:rPr>
              <a:t>classes</a:t>
            </a:r>
            <a:r>
              <a:rPr lang="en-US" altLang="zh-CN" sz="2400" b="0" kern="0" dirty="0">
                <a:solidFill>
                  <a:srgbClr val="000000"/>
                </a:solidFill>
                <a:latin typeface="Times New Roman"/>
              </a:rPr>
              <a:t> and </a:t>
            </a:r>
            <a:r>
              <a:rPr lang="en-US" altLang="zh-CN" sz="2400" i="1" kern="0" dirty="0">
                <a:solidFill>
                  <a:srgbClr val="FF0000"/>
                </a:solidFill>
                <a:latin typeface="Times New Roman"/>
              </a:rPr>
              <a:t>functions</a:t>
            </a:r>
            <a:r>
              <a:rPr lang="en-US" altLang="zh-CN" sz="2400" b="0" kern="0" dirty="0">
                <a:solidFill>
                  <a:srgbClr val="000000"/>
                </a:solidFill>
                <a:latin typeface="Times New Roman"/>
              </a:rPr>
              <a:t>, which are written in the core language and part of the C++ ISO Standard (98/11) itself.  Features of the C++ Standard Library are declared within the </a:t>
            </a:r>
            <a:r>
              <a:rPr lang="en-US" altLang="zh-CN" sz="2000" dirty="0" err="1">
                <a:solidFill>
                  <a:srgbClr val="FF0000"/>
                </a:solidFill>
                <a:latin typeface="Courier New"/>
                <a:cs typeface="Courier New"/>
              </a:rPr>
              <a:t>std</a:t>
            </a:r>
            <a:r>
              <a:rPr lang="en-US" altLang="zh-CN" sz="2400" b="0" kern="0" dirty="0">
                <a:solidFill>
                  <a:srgbClr val="FF0000"/>
                </a:solidFill>
                <a:latin typeface="Times New Roman"/>
              </a:rPr>
              <a:t> </a:t>
            </a:r>
            <a:r>
              <a:rPr lang="en-US" altLang="zh-CN" sz="2400" i="1" kern="0" dirty="0">
                <a:solidFill>
                  <a:srgbClr val="FF0000"/>
                </a:solidFill>
                <a:latin typeface="Times New Roman"/>
              </a:rPr>
              <a:t>namespace</a:t>
            </a:r>
          </a:p>
          <a:p>
            <a:pPr marL="742950" lvl="1" indent="-285750">
              <a:spcBef>
                <a:spcPct val="20000"/>
              </a:spcBef>
              <a:buFontTx/>
              <a:buChar char="–"/>
            </a:pPr>
            <a:r>
              <a:rPr lang="en-US" altLang="zh-CN" sz="2200" b="0" kern="0" dirty="0">
                <a:solidFill>
                  <a:srgbClr val="000000"/>
                </a:solidFill>
                <a:latin typeface="Times New Roman"/>
                <a:ea typeface="ＭＳ Ｐゴシック" charset="-128"/>
              </a:rPr>
              <a:t>Containers: vector, list, stack, queue, map, set, etc.</a:t>
            </a:r>
          </a:p>
          <a:p>
            <a:pPr marL="742950" lvl="1" indent="-285750">
              <a:spcBef>
                <a:spcPct val="20000"/>
              </a:spcBef>
              <a:buFontTx/>
              <a:buChar char="–"/>
            </a:pPr>
            <a:r>
              <a:rPr lang="en-US" altLang="zh-CN" sz="2200" b="0" kern="0" dirty="0">
                <a:solidFill>
                  <a:srgbClr val="000000"/>
                </a:solidFill>
                <a:latin typeface="Times New Roman"/>
                <a:ea typeface="ＭＳ Ｐゴシック" charset="-128"/>
              </a:rPr>
              <a:t>General: algorithm, functional, iterator, memory, etc.</a:t>
            </a:r>
          </a:p>
          <a:p>
            <a:pPr marL="742950" lvl="1" indent="-285750">
              <a:spcBef>
                <a:spcPct val="20000"/>
              </a:spcBef>
              <a:buFontTx/>
              <a:buChar char="–"/>
            </a:pPr>
            <a:r>
              <a:rPr lang="en-US" altLang="zh-CN" sz="2200" b="0" kern="0" dirty="0">
                <a:solidFill>
                  <a:srgbClr val="000000"/>
                </a:solidFill>
                <a:latin typeface="Times New Roman"/>
                <a:ea typeface="ＭＳ Ｐゴシック" charset="-128"/>
              </a:rPr>
              <a:t>Strings</a:t>
            </a:r>
          </a:p>
          <a:p>
            <a:pPr marL="742950" lvl="1" indent="-285750">
              <a:spcBef>
                <a:spcPct val="20000"/>
              </a:spcBef>
              <a:buFontTx/>
              <a:buChar char="–"/>
            </a:pPr>
            <a:r>
              <a:rPr lang="en-US" altLang="zh-CN" sz="2200" b="0" kern="0" dirty="0">
                <a:solidFill>
                  <a:srgbClr val="000000"/>
                </a:solidFill>
                <a:latin typeface="Times New Roman"/>
                <a:ea typeface="ＭＳ Ｐゴシック" charset="-128"/>
              </a:rPr>
              <a:t>Streams and Input/Output: iostream, </a:t>
            </a:r>
            <a:r>
              <a:rPr lang="en-US" altLang="zh-CN" sz="2200" b="0" kern="0" dirty="0" err="1">
                <a:solidFill>
                  <a:srgbClr val="000000"/>
                </a:solidFill>
                <a:latin typeface="Times New Roman"/>
                <a:ea typeface="ＭＳ Ｐゴシック" charset="-128"/>
              </a:rPr>
              <a:t>fstream</a:t>
            </a:r>
            <a:r>
              <a:rPr lang="en-US" altLang="zh-CN" sz="2200" b="0" kern="0" dirty="0">
                <a:solidFill>
                  <a:srgbClr val="000000"/>
                </a:solidFill>
                <a:latin typeface="Times New Roman"/>
                <a:ea typeface="ＭＳ Ｐゴシック" charset="-128"/>
              </a:rPr>
              <a:t>, </a:t>
            </a:r>
            <a:r>
              <a:rPr lang="en-US" altLang="zh-CN" sz="2200" b="0" kern="0" dirty="0" err="1">
                <a:solidFill>
                  <a:srgbClr val="000000"/>
                </a:solidFill>
                <a:latin typeface="Times New Roman"/>
                <a:ea typeface="ＭＳ Ｐゴシック" charset="-128"/>
              </a:rPr>
              <a:t>sstream</a:t>
            </a:r>
            <a:r>
              <a:rPr lang="en-US" altLang="zh-CN" sz="2200" b="0" kern="0" dirty="0">
                <a:solidFill>
                  <a:srgbClr val="000000"/>
                </a:solidFill>
                <a:latin typeface="Times New Roman"/>
                <a:ea typeface="ＭＳ Ｐゴシック" charset="-128"/>
              </a:rPr>
              <a:t>, etc.</a:t>
            </a:r>
          </a:p>
          <a:p>
            <a:pPr marL="742950" lvl="1" indent="-285750">
              <a:spcBef>
                <a:spcPct val="20000"/>
              </a:spcBef>
              <a:buFontTx/>
              <a:buChar char="–"/>
            </a:pPr>
            <a:r>
              <a:rPr lang="en-US" altLang="zh-CN" sz="2200" b="0" kern="0" dirty="0">
                <a:solidFill>
                  <a:srgbClr val="000000"/>
                </a:solidFill>
                <a:latin typeface="Times New Roman"/>
                <a:ea typeface="ＭＳ Ｐゴシック" charset="-128"/>
              </a:rPr>
              <a:t>Localization</a:t>
            </a:r>
          </a:p>
          <a:p>
            <a:pPr marL="742950" lvl="1" indent="-285750">
              <a:spcBef>
                <a:spcPct val="20000"/>
              </a:spcBef>
              <a:buFontTx/>
              <a:buChar char="–"/>
            </a:pPr>
            <a:r>
              <a:rPr lang="en-US" altLang="zh-CN" sz="2200" b="0" kern="0" dirty="0">
                <a:solidFill>
                  <a:srgbClr val="000000"/>
                </a:solidFill>
                <a:latin typeface="Times New Roman"/>
                <a:ea typeface="ＭＳ Ｐゴシック" charset="-128"/>
              </a:rPr>
              <a:t>Language support</a:t>
            </a:r>
          </a:p>
          <a:p>
            <a:pPr marL="742950" lvl="1" indent="-285750">
              <a:spcBef>
                <a:spcPct val="20000"/>
              </a:spcBef>
              <a:buFontTx/>
              <a:buChar char="–"/>
            </a:pPr>
            <a:r>
              <a:rPr lang="en-US" altLang="zh-CN" sz="2200" b="0" kern="0" dirty="0">
                <a:solidFill>
                  <a:srgbClr val="000000"/>
                </a:solidFill>
                <a:latin typeface="Times New Roman"/>
                <a:ea typeface="ＭＳ Ｐゴシック" charset="-128"/>
              </a:rPr>
              <a:t>Thread support library</a:t>
            </a:r>
          </a:p>
          <a:p>
            <a:pPr marL="742950" lvl="1" indent="-285750">
              <a:spcBef>
                <a:spcPct val="20000"/>
              </a:spcBef>
              <a:buFontTx/>
              <a:buChar char="–"/>
            </a:pPr>
            <a:r>
              <a:rPr lang="en-US" altLang="zh-CN" sz="2200" b="0" kern="0" dirty="0" err="1">
                <a:solidFill>
                  <a:srgbClr val="000000"/>
                </a:solidFill>
                <a:latin typeface="Times New Roman"/>
                <a:ea typeface="ＭＳ Ｐゴシック" charset="-128"/>
              </a:rPr>
              <a:t>Numerics</a:t>
            </a:r>
            <a:r>
              <a:rPr lang="en-US" altLang="zh-CN" sz="2200" b="0" kern="0" dirty="0">
                <a:solidFill>
                  <a:srgbClr val="000000"/>
                </a:solidFill>
                <a:latin typeface="Times New Roman"/>
                <a:ea typeface="ＭＳ Ｐゴシック" charset="-128"/>
              </a:rPr>
              <a:t> library</a:t>
            </a:r>
          </a:p>
          <a:p>
            <a:pPr marL="742950" lvl="1" indent="-285750">
              <a:spcBef>
                <a:spcPct val="20000"/>
              </a:spcBef>
              <a:buFontTx/>
              <a:buChar char="–"/>
            </a:pPr>
            <a:r>
              <a:rPr lang="en-US" altLang="zh-CN" sz="2200" b="0" kern="0" dirty="0">
                <a:solidFill>
                  <a:srgbClr val="000000"/>
                </a:solidFill>
                <a:latin typeface="Times New Roman"/>
                <a:ea typeface="ＭＳ Ｐゴシック" charset="-128"/>
              </a:rPr>
              <a:t>C standard library: </a:t>
            </a:r>
            <a:r>
              <a:rPr lang="en-US" altLang="zh-CN" sz="2200" b="0" kern="0" dirty="0" err="1">
                <a:solidFill>
                  <a:srgbClr val="000000"/>
                </a:solidFill>
                <a:latin typeface="Times New Roman"/>
                <a:ea typeface="ＭＳ Ｐゴシック" charset="-128"/>
              </a:rPr>
              <a:t>cmath</a:t>
            </a:r>
            <a:r>
              <a:rPr lang="en-US" altLang="zh-CN" sz="2200" b="0" kern="0" dirty="0">
                <a:solidFill>
                  <a:srgbClr val="000000"/>
                </a:solidFill>
                <a:latin typeface="Times New Roman"/>
                <a:ea typeface="ＭＳ Ｐゴシック" charset="-128"/>
              </a:rPr>
              <a:t>, </a:t>
            </a:r>
            <a:r>
              <a:rPr lang="en-US" altLang="zh-CN" sz="2200" b="0" kern="0" dirty="0" err="1">
                <a:solidFill>
                  <a:srgbClr val="000000"/>
                </a:solidFill>
                <a:latin typeface="Times New Roman"/>
                <a:ea typeface="ＭＳ Ｐゴシック" charset="-128"/>
              </a:rPr>
              <a:t>cctype</a:t>
            </a:r>
            <a:r>
              <a:rPr lang="en-US" altLang="zh-CN" sz="2200" b="0" kern="0" dirty="0">
                <a:solidFill>
                  <a:srgbClr val="000000"/>
                </a:solidFill>
                <a:latin typeface="Times New Roman"/>
                <a:ea typeface="ＭＳ Ｐゴシック" charset="-128"/>
              </a:rPr>
              <a:t>, </a:t>
            </a:r>
            <a:r>
              <a:rPr lang="en-US" altLang="zh-CN" sz="2200" b="0" kern="0" dirty="0" err="1">
                <a:solidFill>
                  <a:srgbClr val="000000"/>
                </a:solidFill>
                <a:latin typeface="Times New Roman"/>
                <a:ea typeface="ＭＳ Ｐゴシック" charset="-128"/>
              </a:rPr>
              <a:t>cstring</a:t>
            </a:r>
            <a:r>
              <a:rPr lang="en-US" altLang="zh-CN" sz="2200" b="0" kern="0" dirty="0">
                <a:solidFill>
                  <a:srgbClr val="000000"/>
                </a:solidFill>
                <a:latin typeface="Times New Roman"/>
                <a:ea typeface="ＭＳ Ｐゴシック" charset="-128"/>
              </a:rPr>
              <a:t>, </a:t>
            </a:r>
            <a:r>
              <a:rPr lang="en-US" altLang="zh-CN" sz="2200" b="0" kern="0" dirty="0" err="1">
                <a:solidFill>
                  <a:srgbClr val="000000"/>
                </a:solidFill>
                <a:latin typeface="Times New Roman"/>
                <a:ea typeface="ＭＳ Ｐゴシック" charset="-128"/>
              </a:rPr>
              <a:t>cstdio</a:t>
            </a:r>
            <a:r>
              <a:rPr lang="en-US" altLang="zh-CN" sz="2200" b="0" kern="0" dirty="0">
                <a:solidFill>
                  <a:srgbClr val="000000"/>
                </a:solidFill>
                <a:latin typeface="Times New Roman"/>
                <a:ea typeface="ＭＳ Ｐゴシック" charset="-128"/>
              </a:rPr>
              <a:t>, </a:t>
            </a:r>
            <a:r>
              <a:rPr lang="en-US" altLang="zh-CN" sz="2200" b="0" kern="0" dirty="0" err="1">
                <a:solidFill>
                  <a:srgbClr val="000000"/>
                </a:solidFill>
                <a:latin typeface="Times New Roman"/>
                <a:ea typeface="ＭＳ Ｐゴシック" charset="-128"/>
              </a:rPr>
              <a:t>cstdlib</a:t>
            </a:r>
            <a:r>
              <a:rPr lang="en-US" altLang="zh-CN" sz="2200" b="0" kern="0" dirty="0">
                <a:solidFill>
                  <a:srgbClr val="000000"/>
                </a:solidFill>
                <a:latin typeface="Times New Roman"/>
                <a:ea typeface="ＭＳ Ｐゴシック" charset="-128"/>
              </a:rPr>
              <a:t>, etc.</a:t>
            </a:r>
          </a:p>
        </p:txBody>
      </p:sp>
      <p:sp>
        <p:nvSpPr>
          <p:cNvPr id="6" name="矩形 3">
            <a:extLst>
              <a:ext uri="{FF2B5EF4-FFF2-40B4-BE49-F238E27FC236}">
                <a16:creationId xmlns:a16="http://schemas.microsoft.com/office/drawing/2014/main" id="{9B81B428-901E-41A4-A810-D5F338F7A5CF}"/>
              </a:ext>
            </a:extLst>
          </p:cNvPr>
          <p:cNvSpPr/>
          <p:nvPr/>
        </p:nvSpPr>
        <p:spPr bwMode="auto">
          <a:xfrm>
            <a:off x="1219200" y="2716428"/>
            <a:ext cx="57912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30352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Example: RPN Calculator</a:t>
            </a:r>
            <a:endParaRPr lang="en-US" sz="4000" dirty="0">
              <a:solidFill>
                <a:schemeClr val="tx1"/>
              </a:solidFill>
            </a:endParaRPr>
          </a:p>
        </p:txBody>
      </p:sp>
      <p:sp>
        <p:nvSpPr>
          <p:cNvPr id="610324" name="Text Box 20"/>
          <p:cNvSpPr txBox="1">
            <a:spLocks noChangeArrowheads="1"/>
          </p:cNvSpPr>
          <p:nvPr/>
        </p:nvSpPr>
        <p:spPr bwMode="auto">
          <a:xfrm>
            <a:off x="457200" y="1143000"/>
            <a:ext cx="8229600" cy="2289858"/>
          </a:xfrm>
          <a:prstGeom prst="rect">
            <a:avLst/>
          </a:prstGeom>
          <a:noFill/>
          <a:ln w="9525">
            <a:noFill/>
            <a:miter lim="800000"/>
            <a:headEnd/>
            <a:tailEnd/>
          </a:ln>
          <a:effectLst/>
        </p:spPr>
        <p:txBody>
          <a:bodyPr wrap="square">
            <a:prstTxWarp prst="textNoShape">
              <a:avLst/>
            </a:prstTxWarp>
            <a:spAutoFit/>
          </a:bodyPr>
          <a:lstStyle/>
          <a:p>
            <a:pPr>
              <a:lnSpc>
                <a:spcPct val="85000"/>
              </a:lnSpc>
              <a:spcAft>
                <a:spcPts val="600"/>
              </a:spcAft>
            </a:pPr>
            <a:r>
              <a:rPr lang="en-US" altLang="zh-CN" sz="2400" b="0" dirty="0">
                <a:latin typeface="+mn-lt"/>
              </a:rPr>
              <a:t>In </a:t>
            </a:r>
            <a:r>
              <a:rPr lang="en-US" altLang="zh-CN" sz="2400" i="1" dirty="0">
                <a:solidFill>
                  <a:srgbClr val="FF0000"/>
                </a:solidFill>
                <a:latin typeface="+mn-lt"/>
              </a:rPr>
              <a:t>Reverse Polish Notation</a:t>
            </a:r>
            <a:r>
              <a:rPr lang="en-US" altLang="zh-CN" sz="2400" b="0" dirty="0">
                <a:latin typeface="+mn-lt"/>
              </a:rPr>
              <a:t>, operators are entered after the operands to which they apply.  It does not need any parentheses as long as each operator has a fixed number of operands, and utilizes the stack to evaluate expressions, therefore reduces computer memory access.  For example, to compute the result of the expression </a:t>
            </a:r>
            <a:r>
              <a:rPr lang="en-US" altLang="zh-CN" sz="2000" dirty="0">
                <a:solidFill>
                  <a:srgbClr val="000000"/>
                </a:solidFill>
                <a:latin typeface="Courier New" charset="0"/>
              </a:rPr>
              <a:t>8.5 * 4.4 + 6.9 / 1.5</a:t>
            </a:r>
            <a:r>
              <a:rPr lang="en-US" altLang="zh-CN" sz="2400" b="0" dirty="0">
                <a:latin typeface="+mn-lt"/>
              </a:rPr>
              <a:t> on an RPN calculator, you would enter the operations in the following order:</a:t>
            </a:r>
            <a:endParaRPr lang="en-US" sz="2400" b="0" dirty="0">
              <a:solidFill>
                <a:srgbClr val="000000"/>
              </a:solidFill>
              <a:latin typeface="+mn-lt"/>
            </a:endParaRPr>
          </a:p>
        </p:txBody>
      </p:sp>
      <p:pic>
        <p:nvPicPr>
          <p:cNvPr id="4" name="图片 3"/>
          <p:cNvPicPr>
            <a:picLocks noChangeAspect="1"/>
          </p:cNvPicPr>
          <p:nvPr/>
        </p:nvPicPr>
        <p:blipFill>
          <a:blip r:embed="rId3"/>
          <a:stretch>
            <a:fillRect/>
          </a:stretch>
        </p:blipFill>
        <p:spPr>
          <a:xfrm>
            <a:off x="0" y="3505200"/>
            <a:ext cx="9144000" cy="3370827"/>
          </a:xfrm>
          <a:prstGeom prst="rect">
            <a:avLst/>
          </a:prstGeom>
        </p:spPr>
      </p:pic>
    </p:spTree>
    <p:extLst>
      <p:ext uri="{BB962C8B-B14F-4D97-AF65-F5344CB8AC3E}">
        <p14:creationId xmlns:p14="http://schemas.microsoft.com/office/powerpoint/2010/main" val="26477466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Stack Processing</a:t>
            </a:r>
            <a:endParaRPr lang="en-US" sz="4000" dirty="0">
              <a:solidFill>
                <a:schemeClr val="tx1"/>
              </a:solidFill>
            </a:endParaRPr>
          </a:p>
        </p:txBody>
      </p:sp>
      <p:grpSp>
        <p:nvGrpSpPr>
          <p:cNvPr id="2" name="Group 8"/>
          <p:cNvGrpSpPr>
            <a:grpSpLocks/>
          </p:cNvGrpSpPr>
          <p:nvPr/>
        </p:nvGrpSpPr>
        <p:grpSpPr bwMode="auto">
          <a:xfrm>
            <a:off x="1524000" y="4559300"/>
            <a:ext cx="6105525" cy="1849438"/>
            <a:chOff x="960" y="2328"/>
            <a:chExt cx="3846" cy="1165"/>
          </a:xfrm>
        </p:grpSpPr>
        <p:pic>
          <p:nvPicPr>
            <p:cNvPr id="610313" name="Picture 9" descr="Console (2"/>
            <p:cNvPicPr>
              <a:picLocks noChangeAspect="1" noChangeArrowheads="1"/>
            </p:cNvPicPr>
            <p:nvPr/>
          </p:nvPicPr>
          <p:blipFill>
            <a:blip r:embed="rId3"/>
            <a:srcRect/>
            <a:stretch>
              <a:fillRect/>
            </a:stretch>
          </p:blipFill>
          <p:spPr bwMode="auto">
            <a:xfrm>
              <a:off x="960" y="2341"/>
              <a:ext cx="3846" cy="1152"/>
            </a:xfrm>
            <a:prstGeom prst="rect">
              <a:avLst/>
            </a:prstGeom>
            <a:noFill/>
          </p:spPr>
        </p:pic>
        <p:sp>
          <p:nvSpPr>
            <p:cNvPr id="610314" name="Text Box 10"/>
            <p:cNvSpPr txBox="1">
              <a:spLocks noChangeArrowheads="1"/>
            </p:cNvSpPr>
            <p:nvPr/>
          </p:nvSpPr>
          <p:spPr bwMode="auto">
            <a:xfrm>
              <a:off x="1200" y="2328"/>
              <a:ext cx="3360" cy="154"/>
            </a:xfrm>
            <a:prstGeom prst="rect">
              <a:avLst/>
            </a:prstGeom>
            <a:noFill/>
            <a:ln w="9525">
              <a:noFill/>
              <a:miter lim="800000"/>
              <a:headEnd/>
              <a:tailEnd/>
            </a:ln>
            <a:effectLst/>
          </p:spPr>
          <p:txBody>
            <a:bodyPr>
              <a:prstTxWarp prst="textNoShape">
                <a:avLst/>
              </a:prstTxWarp>
              <a:spAutoFit/>
            </a:bodyPr>
            <a:lstStyle/>
            <a:p>
              <a:pPr algn="ctr"/>
              <a:r>
                <a:rPr lang="en-US" sz="1000" dirty="0" err="1">
                  <a:solidFill>
                    <a:srgbClr val="333333"/>
                  </a:solidFill>
                  <a:latin typeface="Helvetica" charset="0"/>
                </a:rPr>
                <a:t>IsBalanced</a:t>
              </a:r>
              <a:endParaRPr lang="en-US" sz="1000" b="0" dirty="0">
                <a:solidFill>
                  <a:srgbClr val="333333"/>
                </a:solidFill>
                <a:latin typeface="Charcoal CY" charset="-52"/>
              </a:endParaRPr>
            </a:p>
          </p:txBody>
        </p:sp>
      </p:grpSp>
      <p:sp>
        <p:nvSpPr>
          <p:cNvPr id="610316" name="Text Box 12"/>
          <p:cNvSpPr txBox="1">
            <a:spLocks noChangeArrowheads="1"/>
          </p:cNvSpPr>
          <p:nvPr/>
        </p:nvSpPr>
        <p:spPr bwMode="auto">
          <a:xfrm>
            <a:off x="1536700" y="477860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
        <p:nvSpPr>
          <p:cNvPr id="610317" name="Text Box 13"/>
          <p:cNvSpPr txBox="1">
            <a:spLocks noChangeArrowheads="1"/>
          </p:cNvSpPr>
          <p:nvPr/>
        </p:nvSpPr>
        <p:spPr bwMode="auto">
          <a:xfrm>
            <a:off x="1536700" y="4778603"/>
            <a:ext cx="5854700" cy="304800"/>
          </a:xfrm>
          <a:prstGeom prst="rect">
            <a:avLst/>
          </a:prstGeom>
          <a:noFill/>
          <a:ln w="9525">
            <a:noFill/>
            <a:miter lim="800000"/>
            <a:headEnd/>
            <a:tailEnd/>
          </a:ln>
          <a:effectLst/>
        </p:spPr>
        <p:txBody>
          <a:bodyPr>
            <a:prstTxWarp prst="textNoShape">
              <a:avLst/>
            </a:prstTxWarp>
            <a:spAutoFit/>
          </a:bodyPr>
          <a:lstStyle/>
          <a:p>
            <a:r>
              <a:rPr lang="en-US" dirty="0">
                <a:solidFill>
                  <a:srgbClr val="0000FF"/>
                </a:solidFill>
                <a:latin typeface="Courier New" charset="0"/>
              </a:rPr>
              <a:t>              { </a:t>
            </a:r>
            <a:r>
              <a:rPr lang="en-US" dirty="0" err="1">
                <a:solidFill>
                  <a:srgbClr val="0000FF"/>
                </a:solidFill>
                <a:latin typeface="Courier New" charset="0"/>
              </a:rPr>
              <a:t>s</a:t>
            </a:r>
            <a:r>
              <a:rPr lang="en-US" dirty="0">
                <a:solidFill>
                  <a:srgbClr val="0000FF"/>
                </a:solidFill>
                <a:latin typeface="Courier New" charset="0"/>
              </a:rPr>
              <a:t> = 2 * (a[2] + 3); </a:t>
            </a:r>
            <a:r>
              <a:rPr lang="en-US" dirty="0" err="1">
                <a:solidFill>
                  <a:srgbClr val="0000FF"/>
                </a:solidFill>
                <a:latin typeface="Courier New" charset="0"/>
              </a:rPr>
              <a:t>x</a:t>
            </a:r>
            <a:r>
              <a:rPr lang="en-US" dirty="0">
                <a:solidFill>
                  <a:srgbClr val="0000FF"/>
                </a:solidFill>
                <a:latin typeface="Courier New" charset="0"/>
              </a:rPr>
              <a:t> = (1 + (2)); }</a:t>
            </a:r>
          </a:p>
        </p:txBody>
      </p:sp>
      <p:sp>
        <p:nvSpPr>
          <p:cNvPr id="610318" name="Text Box 14"/>
          <p:cNvSpPr txBox="1">
            <a:spLocks noChangeArrowheads="1"/>
          </p:cNvSpPr>
          <p:nvPr/>
        </p:nvSpPr>
        <p:spPr bwMode="auto">
          <a:xfrm>
            <a:off x="1536700" y="498815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Brackets are properly nested</a:t>
            </a:r>
          </a:p>
        </p:txBody>
      </p:sp>
      <p:sp>
        <p:nvSpPr>
          <p:cNvPr id="610319" name="Text Box 15"/>
          <p:cNvSpPr txBox="1">
            <a:spLocks noChangeArrowheads="1"/>
          </p:cNvSpPr>
          <p:nvPr/>
        </p:nvSpPr>
        <p:spPr bwMode="auto">
          <a:xfrm>
            <a:off x="1536700" y="519770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
        <p:nvSpPr>
          <p:cNvPr id="610320" name="Text Box 16"/>
          <p:cNvSpPr txBox="1">
            <a:spLocks noChangeArrowheads="1"/>
          </p:cNvSpPr>
          <p:nvPr/>
        </p:nvSpPr>
        <p:spPr bwMode="auto">
          <a:xfrm>
            <a:off x="1536700" y="5197703"/>
            <a:ext cx="58801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(a[2] + b[3)</a:t>
            </a:r>
          </a:p>
        </p:txBody>
      </p:sp>
      <p:sp>
        <p:nvSpPr>
          <p:cNvPr id="610321" name="Text Box 17"/>
          <p:cNvSpPr txBox="1">
            <a:spLocks noChangeArrowheads="1"/>
          </p:cNvSpPr>
          <p:nvPr/>
        </p:nvSpPr>
        <p:spPr bwMode="auto">
          <a:xfrm>
            <a:off x="1536700" y="540725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Brackets are incorrect</a:t>
            </a:r>
          </a:p>
        </p:txBody>
      </p:sp>
      <p:sp>
        <p:nvSpPr>
          <p:cNvPr id="610322" name="Text Box 18"/>
          <p:cNvSpPr txBox="1">
            <a:spLocks noChangeArrowheads="1"/>
          </p:cNvSpPr>
          <p:nvPr/>
        </p:nvSpPr>
        <p:spPr bwMode="auto">
          <a:xfrm>
            <a:off x="1536700" y="562315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
        <p:nvSpPr>
          <p:cNvPr id="610324" name="Text Box 20"/>
          <p:cNvSpPr txBox="1">
            <a:spLocks noChangeArrowheads="1"/>
          </p:cNvSpPr>
          <p:nvPr/>
        </p:nvSpPr>
        <p:spPr bwMode="auto">
          <a:xfrm>
            <a:off x="647700" y="1143000"/>
            <a:ext cx="7848600" cy="3287054"/>
          </a:xfrm>
          <a:prstGeom prst="rect">
            <a:avLst/>
          </a:prstGeom>
          <a:noFill/>
          <a:ln w="9525">
            <a:noFill/>
            <a:miter lim="800000"/>
            <a:headEnd/>
            <a:tailEnd/>
          </a:ln>
          <a:effectLst/>
        </p:spPr>
        <p:txBody>
          <a:bodyPr>
            <a:prstTxWarp prst="textNoShape">
              <a:avLst/>
            </a:prstTxWarp>
            <a:spAutoFit/>
          </a:bodyPr>
          <a:lstStyle/>
          <a:p>
            <a:pPr>
              <a:lnSpc>
                <a:spcPct val="85000"/>
              </a:lnSpc>
              <a:spcBef>
                <a:spcPct val="50000"/>
              </a:spcBef>
            </a:pPr>
            <a:r>
              <a:rPr lang="en-US" sz="2400" b="0" dirty="0">
                <a:solidFill>
                  <a:srgbClr val="000000"/>
                </a:solidFill>
              </a:rPr>
              <a:t>Write a C++ program that checks whether the bracketing operators (parentheses, brackets, and curly braces) in a string are properly matched.  As an example of proper matching, consider the string</a:t>
            </a:r>
          </a:p>
          <a:p>
            <a:pPr>
              <a:lnSpc>
                <a:spcPct val="85000"/>
              </a:lnSpc>
              <a:spcBef>
                <a:spcPct val="50000"/>
              </a:spcBef>
            </a:pPr>
            <a:endParaRPr lang="en-US" sz="2400" b="0" dirty="0">
              <a:solidFill>
                <a:srgbClr val="000000"/>
              </a:solidFill>
            </a:endParaRPr>
          </a:p>
          <a:p>
            <a:pPr>
              <a:lnSpc>
                <a:spcPct val="85000"/>
              </a:lnSpc>
              <a:spcBef>
                <a:spcPct val="50000"/>
              </a:spcBef>
            </a:pPr>
            <a:r>
              <a:rPr lang="en-US" altLang="zh-CN" sz="2400" b="0" dirty="0">
                <a:solidFill>
                  <a:srgbClr val="000000"/>
                </a:solidFill>
              </a:rPr>
              <a:t>If you go through the string carefully, you discover that all the bracketing operators are correctly nested, with each open parenthesis matched by a close parenthesis, each open bracket matched by a close bracket, and so on.</a:t>
            </a:r>
          </a:p>
        </p:txBody>
      </p:sp>
      <p:sp>
        <p:nvSpPr>
          <p:cNvPr id="610325" name="Text Box 21"/>
          <p:cNvSpPr txBox="1">
            <a:spLocks noChangeArrowheads="1"/>
          </p:cNvSpPr>
          <p:nvPr/>
        </p:nvSpPr>
        <p:spPr bwMode="auto">
          <a:xfrm>
            <a:off x="1562100" y="2588089"/>
            <a:ext cx="6019800" cy="396875"/>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 </a:t>
            </a:r>
            <a:r>
              <a:rPr lang="en-US" sz="2000" dirty="0" err="1">
                <a:solidFill>
                  <a:srgbClr val="000000"/>
                </a:solidFill>
                <a:latin typeface="Courier New" charset="0"/>
              </a:rPr>
              <a:t>s</a:t>
            </a:r>
            <a:r>
              <a:rPr lang="en-US" sz="2000" dirty="0">
                <a:solidFill>
                  <a:srgbClr val="000000"/>
                </a:solidFill>
                <a:latin typeface="Courier New" charset="0"/>
              </a:rPr>
              <a:t> = 2 * (a[2] + 3); </a:t>
            </a:r>
            <a:r>
              <a:rPr lang="en-US" sz="2000" dirty="0" err="1">
                <a:solidFill>
                  <a:srgbClr val="000000"/>
                </a:solidFill>
                <a:latin typeface="Courier New" charset="0"/>
              </a:rPr>
              <a:t>x</a:t>
            </a:r>
            <a:r>
              <a:rPr lang="en-US" sz="2000" dirty="0">
                <a:solidFill>
                  <a:srgbClr val="000000"/>
                </a:solidFill>
                <a:latin typeface="Courier New" charset="0"/>
              </a:rPr>
              <a:t> = (1 + (2));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61031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10317">
                                            <p:txEl>
                                              <p:pRg st="0" end="0"/>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610318">
                                            <p:txEl>
                                              <p:pRg st="0" end="0"/>
                                            </p:txEl>
                                          </p:spTgt>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610319">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610320">
                                            <p:txEl>
                                              <p:pRg st="0" end="0"/>
                                            </p:txEl>
                                          </p:spTgt>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610321">
                                            <p:txEl>
                                              <p:pRg st="0" end="0"/>
                                            </p:txEl>
                                          </p:spTgt>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499"/>
                                          </p:stCondLst>
                                        </p:cTn>
                                        <p:tgtEl>
                                          <p:spTgt spid="6103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16" grpId="0" build="p" autoUpdateAnimBg="0"/>
      <p:bldP spid="610317" grpId="0" build="p" autoUpdateAnimBg="0"/>
      <p:bldP spid="610318" grpId="0" build="p" autoUpdateAnimBg="0"/>
      <p:bldP spid="610319" grpId="0" build="p" autoUpdateAnimBg="0"/>
      <p:bldP spid="610320" grpId="0" build="p" autoUpdateAnimBg="0"/>
      <p:bldP spid="610321" grpId="0" build="p" autoUpdateAnimBg="0"/>
      <p:bldP spid="610322"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9" name="Rectangle 3"/>
          <p:cNvSpPr>
            <a:spLocks noGrp="1" noChangeArrowheads="1"/>
          </p:cNvSpPr>
          <p:nvPr>
            <p:ph type="title"/>
          </p:nvPr>
        </p:nvSpPr>
        <p:spPr>
          <a:xfrm>
            <a:off x="0" y="76200"/>
            <a:ext cx="9144000" cy="1143000"/>
          </a:xfrm>
          <a:ln/>
        </p:spPr>
        <p:txBody>
          <a:bodyPr/>
          <a:lstStyle/>
          <a:p>
            <a:r>
              <a:rPr lang="en-US" altLang="zh-CN" dirty="0">
                <a:solidFill>
                  <a:srgbClr val="FF0000"/>
                </a:solidFill>
              </a:rPr>
              <a:t>The </a:t>
            </a:r>
            <a:r>
              <a:rPr lang="en-US" altLang="zh-CN" sz="4000" b="1" dirty="0">
                <a:solidFill>
                  <a:srgbClr val="FF0000"/>
                </a:solidFill>
                <a:latin typeface="Courier New" charset="0"/>
              </a:rPr>
              <a:t>Queue&lt;</a:t>
            </a:r>
            <a:r>
              <a:rPr lang="en-US" altLang="zh-CN" sz="4000" i="1" dirty="0">
                <a:solidFill>
                  <a:srgbClr val="FF0000"/>
                </a:solidFill>
              </a:rPr>
              <a:t>type</a:t>
            </a:r>
            <a:r>
              <a:rPr lang="en-US" altLang="zh-CN" sz="4000" b="1" dirty="0">
                <a:solidFill>
                  <a:srgbClr val="FF0000"/>
                </a:solidFill>
                <a:latin typeface="Courier New" charset="0"/>
              </a:rPr>
              <a:t>&gt;</a:t>
            </a:r>
            <a:r>
              <a:rPr lang="en-US" altLang="zh-CN" dirty="0">
                <a:solidFill>
                  <a:srgbClr val="FF0000"/>
                </a:solidFill>
              </a:rPr>
              <a:t> Class</a:t>
            </a:r>
            <a:endParaRPr lang="en-US" sz="4000" dirty="0">
              <a:solidFill>
                <a:srgbClr val="FF0000"/>
              </a:solidFill>
            </a:endParaRPr>
          </a:p>
        </p:txBody>
      </p:sp>
      <p:sp>
        <p:nvSpPr>
          <p:cNvPr id="618504" name="Rectangle 8"/>
          <p:cNvSpPr>
            <a:spLocks noChangeArrowheads="1"/>
          </p:cNvSpPr>
          <p:nvPr/>
        </p:nvSpPr>
        <p:spPr bwMode="auto">
          <a:xfrm>
            <a:off x="482600" y="1371600"/>
            <a:ext cx="8128000" cy="51054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a:t>
            </a:r>
            <a:r>
              <a:rPr lang="en-US" sz="2400" i="1" dirty="0">
                <a:solidFill>
                  <a:srgbClr val="FF0000"/>
                </a:solidFill>
              </a:rPr>
              <a:t>LIFO</a:t>
            </a:r>
            <a:r>
              <a:rPr lang="en-US" sz="2400" b="0" dirty="0">
                <a:solidFill>
                  <a:srgbClr val="000000"/>
                </a:solidFill>
              </a:rPr>
              <a:t> discipline in a </a:t>
            </a:r>
            <a:r>
              <a:rPr lang="en-US" sz="2400" i="1" dirty="0">
                <a:solidFill>
                  <a:srgbClr val="FF0000"/>
                </a:solidFill>
              </a:rPr>
              <a:t>stack</a:t>
            </a:r>
            <a:r>
              <a:rPr lang="en-US" sz="2400" b="0" dirty="0">
                <a:solidFill>
                  <a:srgbClr val="000000"/>
                </a:solidFill>
              </a:rPr>
              <a:t> is useful in programming contexts because it reflects the operation of function calls.</a:t>
            </a:r>
          </a:p>
          <a:p>
            <a:pPr marL="342900" indent="-342900">
              <a:lnSpc>
                <a:spcPct val="85000"/>
              </a:lnSpc>
              <a:spcAft>
                <a:spcPts val="1200"/>
              </a:spcAft>
              <a:buFontTx/>
              <a:buChar char="•"/>
            </a:pPr>
            <a:r>
              <a:rPr lang="en-US" sz="2400" b="0" dirty="0">
                <a:solidFill>
                  <a:srgbClr val="000000"/>
                </a:solidFill>
              </a:rPr>
              <a:t>In real-world situations, however, our collective notion of fairness assigns some priority to being first.  In programming, the usual phrasing of this ordering strategy is </a:t>
            </a:r>
            <a:r>
              <a:rPr lang="en-US" sz="2400" i="1" dirty="0">
                <a:solidFill>
                  <a:srgbClr val="FF0000"/>
                </a:solidFill>
              </a:rPr>
              <a:t>First In, First Out (FIFO)</a:t>
            </a:r>
            <a:r>
              <a:rPr lang="en-US" sz="2400" b="0" dirty="0">
                <a:solidFill>
                  <a:srgbClr val="000000"/>
                </a:solidFill>
              </a:rPr>
              <a:t>.</a:t>
            </a:r>
          </a:p>
          <a:p>
            <a:pPr marL="342900" indent="-342900">
              <a:lnSpc>
                <a:spcPct val="85000"/>
              </a:lnSpc>
              <a:spcAft>
                <a:spcPts val="1200"/>
              </a:spcAft>
              <a:buFontTx/>
              <a:buChar char="•"/>
            </a:pPr>
            <a:r>
              <a:rPr lang="en-US" sz="2400" b="0" dirty="0">
                <a:solidFill>
                  <a:srgbClr val="000000"/>
                </a:solidFill>
              </a:rPr>
              <a:t>A data structure that stores items using a </a:t>
            </a:r>
            <a:r>
              <a:rPr lang="en-US" sz="2400" i="1" dirty="0">
                <a:solidFill>
                  <a:srgbClr val="FF0000"/>
                </a:solidFill>
              </a:rPr>
              <a:t>FIFO</a:t>
            </a:r>
            <a:r>
              <a:rPr lang="en-US" sz="2400" b="0" dirty="0">
                <a:solidFill>
                  <a:srgbClr val="000000"/>
                </a:solidFill>
              </a:rPr>
              <a:t> discipline is called a </a:t>
            </a:r>
            <a:r>
              <a:rPr lang="en-US" sz="2400" i="1" dirty="0">
                <a:solidFill>
                  <a:srgbClr val="FF0000"/>
                </a:solidFill>
              </a:rPr>
              <a:t>queue</a:t>
            </a:r>
            <a:r>
              <a:rPr lang="en-US" sz="2400" b="0" dirty="0">
                <a:solidFill>
                  <a:srgbClr val="000000"/>
                </a:solidFill>
              </a:rPr>
              <a:t>.  The fundamental operations on a queue, which are analogous to the </a:t>
            </a:r>
            <a:r>
              <a:rPr lang="en-US" sz="2000" dirty="0">
                <a:latin typeface="Courier New" charset="0"/>
              </a:rPr>
              <a:t>push</a:t>
            </a:r>
            <a:r>
              <a:rPr lang="en-US" sz="2400" b="0" dirty="0">
                <a:solidFill>
                  <a:srgbClr val="000000"/>
                </a:solidFill>
              </a:rPr>
              <a:t> and </a:t>
            </a:r>
            <a:r>
              <a:rPr lang="en-US" sz="2000" dirty="0">
                <a:latin typeface="Courier New" charset="0"/>
              </a:rPr>
              <a:t>pop</a:t>
            </a:r>
            <a:r>
              <a:rPr lang="en-US" sz="2400" b="0" dirty="0">
                <a:solidFill>
                  <a:srgbClr val="000000"/>
                </a:solidFill>
              </a:rPr>
              <a:t> operations for stacks, are called </a:t>
            </a:r>
            <a:r>
              <a:rPr lang="en-US" sz="2000" dirty="0">
                <a:solidFill>
                  <a:srgbClr val="FF0000"/>
                </a:solidFill>
                <a:latin typeface="Courier New" charset="0"/>
              </a:rPr>
              <a:t>enqueue</a:t>
            </a:r>
            <a:r>
              <a:rPr lang="en-US" sz="2400" b="0" dirty="0">
                <a:solidFill>
                  <a:srgbClr val="000000"/>
                </a:solidFill>
              </a:rPr>
              <a:t> and </a:t>
            </a:r>
            <a:r>
              <a:rPr lang="en-US" sz="2000" dirty="0">
                <a:solidFill>
                  <a:srgbClr val="FF0000"/>
                </a:solidFill>
                <a:latin typeface="Courier New" charset="0"/>
              </a:rPr>
              <a:t>dequeue</a:t>
            </a:r>
            <a:r>
              <a:rPr lang="en-US" sz="2400" b="0" dirty="0">
                <a:solidFill>
                  <a:srgbClr val="000000"/>
                </a:solidFill>
              </a:rPr>
              <a:t>.</a:t>
            </a:r>
          </a:p>
          <a:p>
            <a:pPr marL="342900" indent="-342900">
              <a:lnSpc>
                <a:spcPct val="85000"/>
              </a:lnSpc>
              <a:spcAft>
                <a:spcPts val="1200"/>
              </a:spcAft>
              <a:buFontTx/>
              <a:buChar char="•"/>
            </a:pPr>
            <a:r>
              <a:rPr lang="en-US" sz="2400" b="0" dirty="0">
                <a:solidFill>
                  <a:srgbClr val="000000"/>
                </a:solidFill>
              </a:rPr>
              <a:t>The </a:t>
            </a:r>
            <a:r>
              <a:rPr lang="en-US" sz="2000" dirty="0">
                <a:solidFill>
                  <a:srgbClr val="FF0000"/>
                </a:solidFill>
                <a:latin typeface="Courier New" charset="0"/>
              </a:rPr>
              <a:t>enqueue</a:t>
            </a:r>
            <a:r>
              <a:rPr lang="en-US" sz="2400" b="0" dirty="0">
                <a:solidFill>
                  <a:srgbClr val="000000"/>
                </a:solidFill>
              </a:rPr>
              <a:t> operation adds a new element to the end of the queue, which is traditionally called its </a:t>
            </a:r>
            <a:r>
              <a:rPr lang="en-US" sz="2400" i="1" dirty="0">
                <a:solidFill>
                  <a:srgbClr val="FF0000"/>
                </a:solidFill>
              </a:rPr>
              <a:t>tail</a:t>
            </a:r>
            <a:r>
              <a:rPr lang="en-US" sz="2400" b="0" dirty="0">
                <a:solidFill>
                  <a:srgbClr val="000000"/>
                </a:solidFill>
              </a:rPr>
              <a:t>.</a:t>
            </a:r>
          </a:p>
          <a:p>
            <a:pPr marL="342900" indent="-342900">
              <a:lnSpc>
                <a:spcPct val="85000"/>
              </a:lnSpc>
              <a:spcAft>
                <a:spcPts val="1200"/>
              </a:spcAft>
              <a:buFontTx/>
              <a:buChar char="•"/>
            </a:pPr>
            <a:r>
              <a:rPr lang="en-US" sz="2400" b="0" dirty="0">
                <a:solidFill>
                  <a:srgbClr val="000000"/>
                </a:solidFill>
              </a:rPr>
              <a:t>The </a:t>
            </a:r>
            <a:r>
              <a:rPr lang="en-US" sz="2000" dirty="0">
                <a:solidFill>
                  <a:srgbClr val="FF0000"/>
                </a:solidFill>
                <a:latin typeface="Courier New" charset="0"/>
              </a:rPr>
              <a:t>dequeue</a:t>
            </a:r>
            <a:r>
              <a:rPr lang="en-US" sz="2400" b="0" dirty="0">
                <a:solidFill>
                  <a:srgbClr val="000000"/>
                </a:solidFill>
              </a:rPr>
              <a:t> operation removes the element at the beginning of the queue, which is called its </a:t>
            </a:r>
            <a:r>
              <a:rPr lang="en-US" sz="2400" i="1" dirty="0">
                <a:solidFill>
                  <a:srgbClr val="FF0000"/>
                </a:solidFill>
              </a:rPr>
              <a:t>head</a:t>
            </a:r>
            <a:r>
              <a:rPr lang="en-US" sz="2400" b="0" dirty="0">
                <a:solidFill>
                  <a:srgbClr val="000000"/>
                </a:solidFill>
              </a:rPr>
              <a:t>.</a:t>
            </a:r>
          </a:p>
        </p:txBody>
      </p:sp>
    </p:spTree>
    <p:extLst>
      <p:ext uri="{BB962C8B-B14F-4D97-AF65-F5344CB8AC3E}">
        <p14:creationId xmlns:p14="http://schemas.microsoft.com/office/powerpoint/2010/main" val="65164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85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850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85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0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Comparing Stacks and Queues</a:t>
            </a:r>
            <a:endParaRPr lang="en-US" sz="4000" dirty="0">
              <a:solidFill>
                <a:schemeClr val="tx1"/>
              </a:solidFill>
            </a:endParaRPr>
          </a:p>
        </p:txBody>
      </p:sp>
      <p:sp>
        <p:nvSpPr>
          <p:cNvPr id="26" name="Rectangle 25"/>
          <p:cNvSpPr/>
          <p:nvPr/>
        </p:nvSpPr>
        <p:spPr bwMode="auto">
          <a:xfrm>
            <a:off x="2446262" y="2057505"/>
            <a:ext cx="4251475" cy="83809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29" name="Straight Connector 28"/>
          <p:cNvCxnSpPr/>
          <p:nvPr/>
        </p:nvCxnSpPr>
        <p:spPr bwMode="auto">
          <a:xfrm rot="5400000">
            <a:off x="2869023" y="2474849"/>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5400000">
            <a:off x="3719477" y="2474849"/>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5400000">
            <a:off x="4569931" y="2474849"/>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5400000">
            <a:off x="5420385" y="2474849"/>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2" name="TextBox 41"/>
          <p:cNvSpPr txBox="1"/>
          <p:nvPr/>
        </p:nvSpPr>
        <p:spPr>
          <a:xfrm>
            <a:off x="381000" y="1600200"/>
            <a:ext cx="2057400" cy="461665"/>
          </a:xfrm>
          <a:prstGeom prst="rect">
            <a:avLst/>
          </a:prstGeom>
          <a:noFill/>
        </p:spPr>
        <p:txBody>
          <a:bodyPr wrap="square" rtlCol="0">
            <a:spAutoFit/>
          </a:bodyPr>
          <a:lstStyle/>
          <a:p>
            <a:r>
              <a:rPr lang="en-US" sz="2400" b="0" i="1" dirty="0">
                <a:solidFill>
                  <a:srgbClr val="000000"/>
                </a:solidFill>
              </a:rPr>
              <a:t>Stack:</a:t>
            </a:r>
          </a:p>
        </p:txBody>
      </p:sp>
      <p:sp>
        <p:nvSpPr>
          <p:cNvPr id="43" name="Rectangle 42"/>
          <p:cNvSpPr/>
          <p:nvPr/>
        </p:nvSpPr>
        <p:spPr bwMode="auto">
          <a:xfrm>
            <a:off x="2446262" y="4656770"/>
            <a:ext cx="4251475" cy="83809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44" name="Straight Connector 43"/>
          <p:cNvCxnSpPr/>
          <p:nvPr/>
        </p:nvCxnSpPr>
        <p:spPr bwMode="auto">
          <a:xfrm rot="5400000">
            <a:off x="2869023" y="5074114"/>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5400000">
            <a:off x="3719477" y="5074114"/>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5400000">
            <a:off x="4569931" y="5074114"/>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rot="5400000">
            <a:off x="5420385" y="5074114"/>
            <a:ext cx="84124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8" name="TextBox 47"/>
          <p:cNvSpPr txBox="1"/>
          <p:nvPr/>
        </p:nvSpPr>
        <p:spPr>
          <a:xfrm>
            <a:off x="381000" y="4199465"/>
            <a:ext cx="2057400" cy="461665"/>
          </a:xfrm>
          <a:prstGeom prst="rect">
            <a:avLst/>
          </a:prstGeom>
          <a:noFill/>
        </p:spPr>
        <p:txBody>
          <a:bodyPr wrap="square" rtlCol="0">
            <a:spAutoFit/>
          </a:bodyPr>
          <a:lstStyle/>
          <a:p>
            <a:r>
              <a:rPr lang="en-US" sz="2400" b="0" i="1" dirty="0">
                <a:solidFill>
                  <a:srgbClr val="000000"/>
                </a:solidFill>
              </a:rPr>
              <a:t>Queue:</a:t>
            </a:r>
          </a:p>
        </p:txBody>
      </p:sp>
      <p:grpSp>
        <p:nvGrpSpPr>
          <p:cNvPr id="2" name="Group 52"/>
          <p:cNvGrpSpPr/>
          <p:nvPr/>
        </p:nvGrpSpPr>
        <p:grpSpPr>
          <a:xfrm>
            <a:off x="6312505" y="1155095"/>
            <a:ext cx="1097280" cy="1183367"/>
            <a:chOff x="6312505" y="1155095"/>
            <a:chExt cx="1097280" cy="1183367"/>
          </a:xfrm>
        </p:grpSpPr>
        <p:sp>
          <p:nvSpPr>
            <p:cNvPr id="50" name="Right Triangle 49"/>
            <p:cNvSpPr/>
            <p:nvPr/>
          </p:nvSpPr>
          <p:spPr bwMode="auto">
            <a:xfrm rot="2700000">
              <a:off x="6775805" y="2155582"/>
              <a:ext cx="182880" cy="182880"/>
            </a:xfrm>
            <a:prstGeom prst="rtTriangl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51" name="Arc 50"/>
            <p:cNvSpPr/>
            <p:nvPr/>
          </p:nvSpPr>
          <p:spPr bwMode="auto">
            <a:xfrm rot="5400000">
              <a:off x="6313835" y="1153765"/>
              <a:ext cx="1094620" cy="109728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sp>
        <p:nvSpPr>
          <p:cNvPr id="52" name="TextBox 51"/>
          <p:cNvSpPr txBox="1"/>
          <p:nvPr/>
        </p:nvSpPr>
        <p:spPr>
          <a:xfrm>
            <a:off x="6867685" y="1319590"/>
            <a:ext cx="1066800" cy="400110"/>
          </a:xfrm>
          <a:prstGeom prst="rect">
            <a:avLst/>
          </a:prstGeom>
          <a:noFill/>
        </p:spPr>
        <p:txBody>
          <a:bodyPr wrap="square" rtlCol="0">
            <a:spAutoFit/>
          </a:bodyPr>
          <a:lstStyle/>
          <a:p>
            <a:pPr algn="ctr"/>
            <a:r>
              <a:rPr lang="en-US" sz="2000" dirty="0">
                <a:solidFill>
                  <a:srgbClr val="000000"/>
                </a:solidFill>
                <a:latin typeface="Courier New"/>
                <a:cs typeface="Courier New"/>
              </a:rPr>
              <a:t>push</a:t>
            </a:r>
          </a:p>
        </p:txBody>
      </p:sp>
      <p:sp>
        <p:nvSpPr>
          <p:cNvPr id="55" name="Right Triangle 54"/>
          <p:cNvSpPr/>
          <p:nvPr/>
        </p:nvSpPr>
        <p:spPr bwMode="auto">
          <a:xfrm rot="18900000">
            <a:off x="7296815" y="3126566"/>
            <a:ext cx="182880" cy="182880"/>
          </a:xfrm>
          <a:prstGeom prst="rtTriangl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56" name="Arc 55"/>
          <p:cNvSpPr/>
          <p:nvPr/>
        </p:nvSpPr>
        <p:spPr bwMode="auto">
          <a:xfrm>
            <a:off x="6108095" y="2663371"/>
            <a:ext cx="1282853" cy="109728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57" name="TextBox 56"/>
          <p:cNvSpPr txBox="1"/>
          <p:nvPr/>
        </p:nvSpPr>
        <p:spPr>
          <a:xfrm>
            <a:off x="6855590" y="3217575"/>
            <a:ext cx="1066800" cy="400110"/>
          </a:xfrm>
          <a:prstGeom prst="rect">
            <a:avLst/>
          </a:prstGeom>
          <a:noFill/>
        </p:spPr>
        <p:txBody>
          <a:bodyPr wrap="square" rtlCol="0">
            <a:spAutoFit/>
          </a:bodyPr>
          <a:lstStyle/>
          <a:p>
            <a:pPr algn="ctr"/>
            <a:r>
              <a:rPr lang="en-US" sz="2000" dirty="0">
                <a:solidFill>
                  <a:srgbClr val="000000"/>
                </a:solidFill>
                <a:latin typeface="Courier New"/>
                <a:cs typeface="Courier New"/>
              </a:rPr>
              <a:t>pop</a:t>
            </a:r>
          </a:p>
        </p:txBody>
      </p:sp>
      <p:grpSp>
        <p:nvGrpSpPr>
          <p:cNvPr id="3" name="Group 57"/>
          <p:cNvGrpSpPr/>
          <p:nvPr/>
        </p:nvGrpSpPr>
        <p:grpSpPr>
          <a:xfrm>
            <a:off x="6316135" y="3774468"/>
            <a:ext cx="1097280" cy="1183367"/>
            <a:chOff x="6312505" y="1155095"/>
            <a:chExt cx="1097280" cy="1183367"/>
          </a:xfrm>
        </p:grpSpPr>
        <p:sp>
          <p:nvSpPr>
            <p:cNvPr id="59" name="Right Triangle 58"/>
            <p:cNvSpPr/>
            <p:nvPr/>
          </p:nvSpPr>
          <p:spPr bwMode="auto">
            <a:xfrm rot="2700000">
              <a:off x="6775805" y="2155582"/>
              <a:ext cx="182880" cy="182880"/>
            </a:xfrm>
            <a:prstGeom prst="rtTriangl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60" name="Arc 59"/>
            <p:cNvSpPr/>
            <p:nvPr/>
          </p:nvSpPr>
          <p:spPr bwMode="auto">
            <a:xfrm rot="5400000">
              <a:off x="6313835" y="1153765"/>
              <a:ext cx="1094620" cy="109728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sp>
        <p:nvSpPr>
          <p:cNvPr id="61" name="TextBox 60"/>
          <p:cNvSpPr txBox="1"/>
          <p:nvPr/>
        </p:nvSpPr>
        <p:spPr>
          <a:xfrm>
            <a:off x="6738269" y="3938963"/>
            <a:ext cx="1358285" cy="400110"/>
          </a:xfrm>
          <a:prstGeom prst="rect">
            <a:avLst/>
          </a:prstGeom>
          <a:noFill/>
        </p:spPr>
        <p:txBody>
          <a:bodyPr wrap="square" rtlCol="0">
            <a:spAutoFit/>
          </a:bodyPr>
          <a:lstStyle/>
          <a:p>
            <a:pPr algn="ctr"/>
            <a:r>
              <a:rPr lang="en-US" sz="2000" dirty="0" err="1">
                <a:solidFill>
                  <a:srgbClr val="000000"/>
                </a:solidFill>
                <a:latin typeface="Courier New"/>
                <a:cs typeface="Courier New"/>
              </a:rPr>
              <a:t>enqueue</a:t>
            </a:r>
            <a:endParaRPr lang="en-US" sz="2000" dirty="0">
              <a:solidFill>
                <a:srgbClr val="000000"/>
              </a:solidFill>
              <a:latin typeface="Courier New"/>
              <a:cs typeface="Courier New"/>
            </a:endParaRPr>
          </a:p>
        </p:txBody>
      </p:sp>
      <p:sp>
        <p:nvSpPr>
          <p:cNvPr id="62" name="Arc 61"/>
          <p:cNvSpPr/>
          <p:nvPr/>
        </p:nvSpPr>
        <p:spPr bwMode="auto">
          <a:xfrm flipH="1">
            <a:off x="1808240" y="5272070"/>
            <a:ext cx="1282853" cy="109728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64" name="Right Triangle 63"/>
          <p:cNvSpPr/>
          <p:nvPr/>
        </p:nvSpPr>
        <p:spPr bwMode="auto">
          <a:xfrm rot="18900000">
            <a:off x="1713641" y="5703543"/>
            <a:ext cx="182880" cy="182880"/>
          </a:xfrm>
          <a:prstGeom prst="rtTriangl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65" name="TextBox 64"/>
          <p:cNvSpPr txBox="1"/>
          <p:nvPr/>
        </p:nvSpPr>
        <p:spPr>
          <a:xfrm>
            <a:off x="1130905" y="5827485"/>
            <a:ext cx="1358285" cy="400110"/>
          </a:xfrm>
          <a:prstGeom prst="rect">
            <a:avLst/>
          </a:prstGeom>
          <a:noFill/>
        </p:spPr>
        <p:txBody>
          <a:bodyPr wrap="square" rtlCol="0">
            <a:spAutoFit/>
          </a:bodyPr>
          <a:lstStyle/>
          <a:p>
            <a:pPr algn="ctr"/>
            <a:r>
              <a:rPr lang="en-US" sz="2000" dirty="0" err="1">
                <a:solidFill>
                  <a:srgbClr val="000000"/>
                </a:solidFill>
                <a:latin typeface="Courier New"/>
                <a:cs typeface="Courier New"/>
              </a:rPr>
              <a:t>dequeue</a:t>
            </a:r>
            <a:endParaRPr lang="en-US" sz="2000" dirty="0">
              <a:solidFill>
                <a:srgbClr val="000000"/>
              </a:solidFill>
              <a:latin typeface="Courier New"/>
              <a:cs typeface="Courier New"/>
            </a:endParaRPr>
          </a:p>
        </p:txBody>
      </p:sp>
      <p:sp>
        <p:nvSpPr>
          <p:cNvPr id="70" name="TextBox 69"/>
          <p:cNvSpPr txBox="1"/>
          <p:nvPr/>
        </p:nvSpPr>
        <p:spPr>
          <a:xfrm>
            <a:off x="7391400" y="1182469"/>
            <a:ext cx="1295400" cy="646331"/>
          </a:xfrm>
          <a:prstGeom prst="rect">
            <a:avLst/>
          </a:prstGeom>
          <a:noFill/>
        </p:spPr>
        <p:txBody>
          <a:bodyPr wrap="square" rtlCol="0">
            <a:spAutoFit/>
          </a:bodyPr>
          <a:lstStyle/>
          <a:p>
            <a:pPr algn="ctr"/>
            <a:r>
              <a:rPr lang="en-US" sz="3600" b="0" dirty="0">
                <a:solidFill>
                  <a:srgbClr val="FF0000"/>
                </a:solidFill>
                <a:latin typeface="Helvetica Neue"/>
                <a:cs typeface="Helvetica Neue"/>
              </a:rPr>
              <a:t>C</a:t>
            </a:r>
          </a:p>
        </p:txBody>
      </p:sp>
      <p:sp>
        <p:nvSpPr>
          <p:cNvPr id="34" name="TextBox 33"/>
          <p:cNvSpPr txBox="1"/>
          <p:nvPr/>
        </p:nvSpPr>
        <p:spPr>
          <a:xfrm>
            <a:off x="7391400" y="1182469"/>
            <a:ext cx="1295400" cy="646331"/>
          </a:xfrm>
          <a:prstGeom prst="rect">
            <a:avLst/>
          </a:prstGeom>
          <a:noFill/>
        </p:spPr>
        <p:txBody>
          <a:bodyPr wrap="square" rtlCol="0">
            <a:spAutoFit/>
          </a:bodyPr>
          <a:lstStyle/>
          <a:p>
            <a:pPr algn="ctr"/>
            <a:r>
              <a:rPr lang="en-US" sz="3600" b="0" dirty="0">
                <a:solidFill>
                  <a:srgbClr val="FF0000"/>
                </a:solidFill>
                <a:latin typeface="Helvetica Neue"/>
                <a:cs typeface="Helvetica Neue"/>
              </a:rPr>
              <a:t>B</a:t>
            </a:r>
          </a:p>
        </p:txBody>
      </p:sp>
      <p:sp>
        <p:nvSpPr>
          <p:cNvPr id="35" name="TextBox 34"/>
          <p:cNvSpPr txBox="1"/>
          <p:nvPr/>
        </p:nvSpPr>
        <p:spPr>
          <a:xfrm>
            <a:off x="7391400" y="1182469"/>
            <a:ext cx="1295400" cy="646331"/>
          </a:xfrm>
          <a:prstGeom prst="rect">
            <a:avLst/>
          </a:prstGeom>
          <a:noFill/>
        </p:spPr>
        <p:txBody>
          <a:bodyPr wrap="square" rtlCol="0">
            <a:spAutoFit/>
          </a:bodyPr>
          <a:lstStyle/>
          <a:p>
            <a:pPr algn="ctr"/>
            <a:r>
              <a:rPr lang="en-US" sz="3600" b="0" dirty="0">
                <a:solidFill>
                  <a:srgbClr val="FF0000"/>
                </a:solidFill>
                <a:latin typeface="Helvetica Neue"/>
                <a:cs typeface="Helvetica Neue"/>
              </a:rPr>
              <a:t>A</a:t>
            </a:r>
          </a:p>
        </p:txBody>
      </p:sp>
      <p:sp>
        <p:nvSpPr>
          <p:cNvPr id="36" name="TextBox 35"/>
          <p:cNvSpPr txBox="1"/>
          <p:nvPr/>
        </p:nvSpPr>
        <p:spPr>
          <a:xfrm>
            <a:off x="7616370" y="3785364"/>
            <a:ext cx="1295400" cy="646331"/>
          </a:xfrm>
          <a:prstGeom prst="rect">
            <a:avLst/>
          </a:prstGeom>
          <a:noFill/>
        </p:spPr>
        <p:txBody>
          <a:bodyPr wrap="square" rtlCol="0">
            <a:spAutoFit/>
          </a:bodyPr>
          <a:lstStyle/>
          <a:p>
            <a:pPr algn="ctr"/>
            <a:r>
              <a:rPr lang="en-US" sz="3600" b="0" dirty="0">
                <a:solidFill>
                  <a:srgbClr val="FF0000"/>
                </a:solidFill>
                <a:latin typeface="Helvetica Neue"/>
                <a:cs typeface="Helvetica Neue"/>
              </a:rPr>
              <a:t>A</a:t>
            </a:r>
          </a:p>
        </p:txBody>
      </p:sp>
      <p:sp>
        <p:nvSpPr>
          <p:cNvPr id="37" name="TextBox 36"/>
          <p:cNvSpPr txBox="1"/>
          <p:nvPr/>
        </p:nvSpPr>
        <p:spPr>
          <a:xfrm>
            <a:off x="7616370" y="3785364"/>
            <a:ext cx="1295400" cy="646331"/>
          </a:xfrm>
          <a:prstGeom prst="rect">
            <a:avLst/>
          </a:prstGeom>
          <a:noFill/>
        </p:spPr>
        <p:txBody>
          <a:bodyPr wrap="square" rtlCol="0">
            <a:spAutoFit/>
          </a:bodyPr>
          <a:lstStyle/>
          <a:p>
            <a:pPr algn="ctr"/>
            <a:r>
              <a:rPr lang="en-US" sz="3600" b="0" dirty="0">
                <a:solidFill>
                  <a:srgbClr val="FF0000"/>
                </a:solidFill>
                <a:latin typeface="Helvetica Neue"/>
                <a:cs typeface="Helvetica Neue"/>
              </a:rPr>
              <a:t>B</a:t>
            </a:r>
          </a:p>
        </p:txBody>
      </p:sp>
      <p:sp>
        <p:nvSpPr>
          <p:cNvPr id="38" name="TextBox 37"/>
          <p:cNvSpPr txBox="1"/>
          <p:nvPr/>
        </p:nvSpPr>
        <p:spPr>
          <a:xfrm>
            <a:off x="7616370" y="3785364"/>
            <a:ext cx="1295400" cy="646331"/>
          </a:xfrm>
          <a:prstGeom prst="rect">
            <a:avLst/>
          </a:prstGeom>
          <a:noFill/>
        </p:spPr>
        <p:txBody>
          <a:bodyPr wrap="square" rtlCol="0">
            <a:spAutoFit/>
          </a:bodyPr>
          <a:lstStyle/>
          <a:p>
            <a:pPr algn="ctr"/>
            <a:r>
              <a:rPr lang="en-US" sz="3600" b="0" dirty="0">
                <a:solidFill>
                  <a:srgbClr val="FF0000"/>
                </a:solidFill>
                <a:latin typeface="Helvetica Neue"/>
                <a:cs typeface="Helvetica Neue"/>
              </a:rPr>
              <a: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10" dur="500" fill="hold"/>
                                        <p:tgtEl>
                                          <p:spTgt spid="35"/>
                                        </p:tgtEl>
                                        <p:attrNameLst>
                                          <p:attrName>ppt_x</p:attrName>
                                          <p:attrName>ppt_y</p:attrName>
                                        </p:attrNameLst>
                                      </p:cBhvr>
                                    </p:animMotion>
                                  </p:childTnLst>
                                </p:cTn>
                              </p:par>
                            </p:childTnLst>
                          </p:cTn>
                        </p:par>
                        <p:par>
                          <p:cTn id="11" fill="hold">
                            <p:stCondLst>
                              <p:cond delay="500"/>
                            </p:stCondLst>
                            <p:childTnLst>
                              <p:par>
                                <p:cTn id="12" presetID="0" presetClass="path" presetSubtype="0" fill="hold" grpId="2" nodeType="afterEffect">
                                  <p:stCondLst>
                                    <p:cond delay="0"/>
                                  </p:stCondLst>
                                  <p:childTnLst>
                                    <p:animMotion origin="layout" path="M -0.1441 0.1375 L -0.56407 0.1382 " pathEditMode="relative" rAng="0" ptsTypes="AA">
                                      <p:cBhvr>
                                        <p:cTn id="13" dur="500" fill="hold"/>
                                        <p:tgtEl>
                                          <p:spTgt spid="35"/>
                                        </p:tgtEl>
                                        <p:attrNameLst>
                                          <p:attrName>ppt_x</p:attrName>
                                          <p:attrName>ppt_y</p:attrName>
                                        </p:attrNameLst>
                                      </p:cBhvr>
                                      <p:rCtr x="-210" y="0"/>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21" dur="500" fill="hold"/>
                                        <p:tgtEl>
                                          <p:spTgt spid="34"/>
                                        </p:tgtEl>
                                        <p:attrNameLst>
                                          <p:attrName>ppt_x</p:attrName>
                                          <p:attrName>ppt_y</p:attrName>
                                        </p:attrNameLst>
                                      </p:cBhvr>
                                    </p:animMotion>
                                  </p:childTnLst>
                                </p:cTn>
                              </p:par>
                            </p:childTnLst>
                          </p:cTn>
                        </p:par>
                        <p:par>
                          <p:cTn id="22" fill="hold">
                            <p:stCondLst>
                              <p:cond delay="500"/>
                            </p:stCondLst>
                            <p:childTnLst>
                              <p:par>
                                <p:cTn id="23" presetID="0" presetClass="path" presetSubtype="0" fill="hold" grpId="2" nodeType="afterEffect">
                                  <p:stCondLst>
                                    <p:cond delay="0"/>
                                  </p:stCondLst>
                                  <p:childTnLst>
                                    <p:animMotion origin="layout" path="M -0.1441 0.1375 L -0.47674 0.1382 " pathEditMode="relative" rAng="0" ptsTypes="AA">
                                      <p:cBhvr>
                                        <p:cTn id="24" dur="500" fill="hold"/>
                                        <p:tgtEl>
                                          <p:spTgt spid="34"/>
                                        </p:tgtEl>
                                        <p:attrNameLst>
                                          <p:attrName>ppt_x</p:attrName>
                                          <p:attrName>ppt_y</p:attrName>
                                        </p:attrNameLst>
                                      </p:cBhvr>
                                      <p:rCtr x="-166" y="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32" dur="500" fill="hold"/>
                                        <p:tgtEl>
                                          <p:spTgt spid="70"/>
                                        </p:tgtEl>
                                        <p:attrNameLst>
                                          <p:attrName>ppt_x</p:attrName>
                                          <p:attrName>ppt_y</p:attrName>
                                        </p:attrNameLst>
                                      </p:cBhvr>
                                    </p:animMotion>
                                  </p:childTnLst>
                                </p:cTn>
                              </p:par>
                            </p:childTnLst>
                          </p:cTn>
                        </p:par>
                        <p:par>
                          <p:cTn id="33" fill="hold">
                            <p:stCondLst>
                              <p:cond delay="500"/>
                            </p:stCondLst>
                            <p:childTnLst>
                              <p:par>
                                <p:cTn id="34" presetID="0" presetClass="path" presetSubtype="0" fill="hold" grpId="2" nodeType="afterEffect">
                                  <p:stCondLst>
                                    <p:cond delay="0"/>
                                  </p:stCondLst>
                                  <p:childTnLst>
                                    <p:animMotion origin="layout" path="M -0.1441 0.1375 L -0.37882 0.13635 " pathEditMode="relative" rAng="0" ptsTypes="AA">
                                      <p:cBhvr>
                                        <p:cTn id="35" dur="500" fill="hold"/>
                                        <p:tgtEl>
                                          <p:spTgt spid="70"/>
                                        </p:tgtEl>
                                        <p:attrNameLst>
                                          <p:attrName>ppt_x</p:attrName>
                                          <p:attrName>ppt_y</p:attrName>
                                        </p:attrNameLst>
                                      </p:cBhvr>
                                      <p:rCtr x="-117" y="-1"/>
                                    </p:animMotion>
                                  </p:childTnLst>
                                </p:cTn>
                              </p:par>
                            </p:childTnLst>
                          </p:cTn>
                        </p:par>
                      </p:childTnLst>
                    </p:cTn>
                  </p:par>
                  <p:par>
                    <p:cTn id="36" fill="hold">
                      <p:stCondLst>
                        <p:cond delay="indefinite"/>
                      </p:stCondLst>
                      <p:childTnLst>
                        <p:par>
                          <p:cTn id="37" fill="hold">
                            <p:stCondLst>
                              <p:cond delay="0"/>
                            </p:stCondLst>
                            <p:childTnLst>
                              <p:par>
                                <p:cTn id="38" presetID="0" presetClass="path" presetSubtype="0" fill="hold" grpId="3" nodeType="clickEffect">
                                  <p:stCondLst>
                                    <p:cond delay="0"/>
                                  </p:stCondLst>
                                  <p:childTnLst>
                                    <p:animMotion origin="layout" path="M -0.37882 0.13635 L -0.14549 0.13635 " pathEditMode="relative" ptsTypes="AA">
                                      <p:cBhvr>
                                        <p:cTn id="39" dur="500" fill="hold"/>
                                        <p:tgtEl>
                                          <p:spTgt spid="70"/>
                                        </p:tgtEl>
                                        <p:attrNameLst>
                                          <p:attrName>ppt_x</p:attrName>
                                          <p:attrName>ppt_y</p:attrName>
                                        </p:attrNameLst>
                                      </p:cBhvr>
                                    </p:animMotion>
                                  </p:childTnLst>
                                </p:cTn>
                              </p:par>
                            </p:childTnLst>
                          </p:cTn>
                        </p:par>
                        <p:par>
                          <p:cTn id="40" fill="hold">
                            <p:stCondLst>
                              <p:cond delay="500"/>
                            </p:stCondLst>
                            <p:childTnLst>
                              <p:par>
                                <p:cTn id="41" presetID="0" presetClass="path" presetSubtype="0" fill="hold" grpId="4" nodeType="afterEffect">
                                  <p:stCondLst>
                                    <p:cond delay="0"/>
                                  </p:stCondLst>
                                  <p:childTnLst>
                                    <p:animMotion origin="layout" path="M -0.1441 0.1375 C -0.09792 0.14005 -0.05157 0.1426 -0.02778 0.16274 C -0.004 0.18264 -0.00608 0.24213 -0.00157 0.25811 " pathEditMode="relative" rAng="0" ptsTypes="aaA">
                                      <p:cBhvr>
                                        <p:cTn id="42" dur="500" fill="hold"/>
                                        <p:tgtEl>
                                          <p:spTgt spid="70"/>
                                        </p:tgtEl>
                                        <p:attrNameLst>
                                          <p:attrName>ppt_x</p:attrName>
                                          <p:attrName>ppt_y</p:attrName>
                                        </p:attrNameLst>
                                      </p:cBhvr>
                                      <p:rCtr x="71" y="60"/>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5" nodeType="clickEffect">
                                  <p:stCondLst>
                                    <p:cond delay="0"/>
                                  </p:stCondLst>
                                  <p:childTnLst>
                                    <p:set>
                                      <p:cBhvr>
                                        <p:cTn id="46" dur="1" fill="hold">
                                          <p:stCondLst>
                                            <p:cond delay="0"/>
                                          </p:stCondLst>
                                        </p:cTn>
                                        <p:tgtEl>
                                          <p:spTgt spid="70"/>
                                        </p:tgtEl>
                                        <p:attrNameLst>
                                          <p:attrName>style.visibility</p:attrName>
                                        </p:attrNameLst>
                                      </p:cBhvr>
                                      <p:to>
                                        <p:strVal val="hidden"/>
                                      </p:to>
                                    </p:set>
                                  </p:childTnLst>
                                </p:cTn>
                              </p:par>
                            </p:childTnLst>
                          </p:cTn>
                        </p:par>
                        <p:par>
                          <p:cTn id="47" fill="hold">
                            <p:stCondLst>
                              <p:cond delay="0"/>
                            </p:stCondLst>
                            <p:childTnLst>
                              <p:par>
                                <p:cTn id="48" presetID="0" presetClass="path" presetSubtype="0" fill="hold" grpId="3" nodeType="afterEffect">
                                  <p:stCondLst>
                                    <p:cond delay="0"/>
                                  </p:stCondLst>
                                  <p:childTnLst>
                                    <p:animMotion origin="layout" path="M -0.47674 0.1382 L -0.14948 0.13634 " pathEditMode="relative" rAng="0" ptsTypes="AA">
                                      <p:cBhvr>
                                        <p:cTn id="49" dur="500" fill="hold"/>
                                        <p:tgtEl>
                                          <p:spTgt spid="34"/>
                                        </p:tgtEl>
                                        <p:attrNameLst>
                                          <p:attrName>ppt_x</p:attrName>
                                          <p:attrName>ppt_y</p:attrName>
                                        </p:attrNameLst>
                                      </p:cBhvr>
                                      <p:rCtr x="164" y="-1"/>
                                    </p:animMotion>
                                  </p:childTnLst>
                                </p:cTn>
                              </p:par>
                            </p:childTnLst>
                          </p:cTn>
                        </p:par>
                        <p:par>
                          <p:cTn id="50" fill="hold">
                            <p:stCondLst>
                              <p:cond delay="500"/>
                            </p:stCondLst>
                            <p:childTnLst>
                              <p:par>
                                <p:cTn id="51" presetID="0" presetClass="path" presetSubtype="0" fill="hold" grpId="4" nodeType="afterEffect">
                                  <p:stCondLst>
                                    <p:cond delay="0"/>
                                  </p:stCondLst>
                                  <p:childTnLst>
                                    <p:animMotion origin="layout" path="M -0.1441 0.1375 C -0.09792 0.14005 -0.05157 0.1426 -0.02778 0.16274 C -0.004 0.18264 -0.00608 0.24213 -0.00157 0.25811 " pathEditMode="relative" rAng="0" ptsTypes="aaA">
                                      <p:cBhvr>
                                        <p:cTn id="52" dur="500" fill="hold"/>
                                        <p:tgtEl>
                                          <p:spTgt spid="34"/>
                                        </p:tgtEl>
                                        <p:attrNameLst>
                                          <p:attrName>ppt_x</p:attrName>
                                          <p:attrName>ppt_y</p:attrName>
                                        </p:attrNameLst>
                                      </p:cBhvr>
                                      <p:rCtr x="71" y="60"/>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5" nodeType="clickEffect">
                                  <p:stCondLst>
                                    <p:cond delay="0"/>
                                  </p:stCondLst>
                                  <p:childTnLst>
                                    <p:set>
                                      <p:cBhvr>
                                        <p:cTn id="56" dur="1" fill="hold">
                                          <p:stCondLst>
                                            <p:cond delay="0"/>
                                          </p:stCondLst>
                                        </p:cTn>
                                        <p:tgtEl>
                                          <p:spTgt spid="34"/>
                                        </p:tgtEl>
                                        <p:attrNameLst>
                                          <p:attrName>style.visibility</p:attrName>
                                        </p:attrNameLst>
                                      </p:cBhvr>
                                      <p:to>
                                        <p:strVal val="hidden"/>
                                      </p:to>
                                    </p:set>
                                  </p:childTnLst>
                                </p:cTn>
                              </p:par>
                            </p:childTnLst>
                          </p:cTn>
                        </p:par>
                        <p:par>
                          <p:cTn id="57" fill="hold">
                            <p:stCondLst>
                              <p:cond delay="0"/>
                            </p:stCondLst>
                            <p:childTnLst>
                              <p:par>
                                <p:cTn id="58" presetID="0" presetClass="path" presetSubtype="0" fill="hold" grpId="3" nodeType="afterEffect">
                                  <p:stCondLst>
                                    <p:cond delay="0"/>
                                  </p:stCondLst>
                                  <p:childTnLst>
                                    <p:animMotion origin="layout" path="M -0.56406 0.1382 L -0.14444 0.1375 " pathEditMode="relative" rAng="0" ptsTypes="AA">
                                      <p:cBhvr>
                                        <p:cTn id="59" dur="500" fill="hold"/>
                                        <p:tgtEl>
                                          <p:spTgt spid="35"/>
                                        </p:tgtEl>
                                        <p:attrNameLst>
                                          <p:attrName>ppt_x</p:attrName>
                                          <p:attrName>ppt_y</p:attrName>
                                        </p:attrNameLst>
                                      </p:cBhvr>
                                      <p:rCtr x="210" y="0"/>
                                    </p:animMotion>
                                  </p:childTnLst>
                                </p:cTn>
                              </p:par>
                            </p:childTnLst>
                          </p:cTn>
                        </p:par>
                        <p:par>
                          <p:cTn id="60" fill="hold">
                            <p:stCondLst>
                              <p:cond delay="500"/>
                            </p:stCondLst>
                            <p:childTnLst>
                              <p:par>
                                <p:cTn id="61" presetID="0" presetClass="path" presetSubtype="0" fill="hold" grpId="4" nodeType="afterEffect">
                                  <p:stCondLst>
                                    <p:cond delay="0"/>
                                  </p:stCondLst>
                                  <p:childTnLst>
                                    <p:animMotion origin="layout" path="M -0.1441 0.1375 C -0.09792 0.14005 -0.05157 0.1426 -0.02778 0.16274 C -0.004 0.18264 -0.00608 0.24213 -0.00157 0.25811 " pathEditMode="relative" rAng="0" ptsTypes="aaA">
                                      <p:cBhvr>
                                        <p:cTn id="62" dur="500" fill="hold"/>
                                        <p:tgtEl>
                                          <p:spTgt spid="35"/>
                                        </p:tgtEl>
                                        <p:attrNameLst>
                                          <p:attrName>ppt_x</p:attrName>
                                          <p:attrName>ppt_y</p:attrName>
                                        </p:attrNameLst>
                                      </p:cBhvr>
                                      <p:rCtr x="71" y="60"/>
                                    </p:animMotion>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5" nodeType="clickEffect">
                                  <p:stCondLst>
                                    <p:cond delay="0"/>
                                  </p:stCondLst>
                                  <p:childTnLst>
                                    <p:set>
                                      <p:cBhvr>
                                        <p:cTn id="66" dur="1" fill="hold">
                                          <p:stCondLst>
                                            <p:cond delay="0"/>
                                          </p:stCondLst>
                                        </p:cTn>
                                        <p:tgtEl>
                                          <p:spTgt spid="3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74" dur="500" fill="hold"/>
                                        <p:tgtEl>
                                          <p:spTgt spid="36"/>
                                        </p:tgtEl>
                                        <p:attrNameLst>
                                          <p:attrName>ppt_x</p:attrName>
                                          <p:attrName>ppt_y</p:attrName>
                                        </p:attrNameLst>
                                      </p:cBhvr>
                                    </p:animMotion>
                                  </p:childTnLst>
                                </p:cTn>
                              </p:par>
                            </p:childTnLst>
                          </p:cTn>
                        </p:par>
                        <p:par>
                          <p:cTn id="75" fill="hold">
                            <p:stCondLst>
                              <p:cond delay="500"/>
                            </p:stCondLst>
                            <p:childTnLst>
                              <p:par>
                                <p:cTn id="76" presetID="0" presetClass="path" presetSubtype="0" fill="hold" grpId="2" nodeType="afterEffect">
                                  <p:stCondLst>
                                    <p:cond delay="0"/>
                                  </p:stCondLst>
                                  <p:childTnLst>
                                    <p:animMotion origin="layout" path="M -0.1441 0.1375 L -0.58924 0.1382 " pathEditMode="relative" rAng="0" ptsTypes="AA">
                                      <p:cBhvr>
                                        <p:cTn id="77" dur="500" fill="hold"/>
                                        <p:tgtEl>
                                          <p:spTgt spid="36"/>
                                        </p:tgtEl>
                                        <p:attrNameLst>
                                          <p:attrName>ppt_x</p:attrName>
                                          <p:attrName>ppt_y</p:attrName>
                                        </p:attrNameLst>
                                      </p:cBhvr>
                                      <p:rCtr x="-223" y="0"/>
                                    </p:animMotion>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1" nodeType="clickEffect">
                                  <p:stCondLst>
                                    <p:cond delay="0"/>
                                  </p:stCondLst>
                                  <p:childTnLst>
                                    <p:set>
                                      <p:cBhvr>
                                        <p:cTn id="81" dur="1" fill="hold">
                                          <p:stCondLst>
                                            <p:cond delay="0"/>
                                          </p:stCondLst>
                                        </p:cTn>
                                        <p:tgtEl>
                                          <p:spTgt spid="3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85" dur="500" fill="hold"/>
                                        <p:tgtEl>
                                          <p:spTgt spid="37"/>
                                        </p:tgtEl>
                                        <p:attrNameLst>
                                          <p:attrName>ppt_x</p:attrName>
                                          <p:attrName>ppt_y</p:attrName>
                                        </p:attrNameLst>
                                      </p:cBhvr>
                                    </p:animMotion>
                                  </p:childTnLst>
                                </p:cTn>
                              </p:par>
                            </p:childTnLst>
                          </p:cTn>
                        </p:par>
                        <p:par>
                          <p:cTn id="86" fill="hold">
                            <p:stCondLst>
                              <p:cond delay="500"/>
                            </p:stCondLst>
                            <p:childTnLst>
                              <p:par>
                                <p:cTn id="87" presetID="0" presetClass="path" presetSubtype="0" fill="hold" grpId="2" nodeType="afterEffect">
                                  <p:stCondLst>
                                    <p:cond delay="0"/>
                                  </p:stCondLst>
                                  <p:childTnLst>
                                    <p:animMotion origin="layout" path="M -0.1441 0.1375 L -0.4967 0.1382 " pathEditMode="relative" rAng="0" ptsTypes="AA">
                                      <p:cBhvr>
                                        <p:cTn id="88" dur="500" fill="hold"/>
                                        <p:tgtEl>
                                          <p:spTgt spid="37"/>
                                        </p:tgtEl>
                                        <p:attrNameLst>
                                          <p:attrName>ppt_x</p:attrName>
                                          <p:attrName>ppt_y</p:attrName>
                                        </p:attrNameLst>
                                      </p:cBhvr>
                                      <p:rCtr x="-176" y="0"/>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1" nodeType="clickEffect">
                                  <p:stCondLst>
                                    <p:cond delay="0"/>
                                  </p:stCondLst>
                                  <p:childTnLst>
                                    <p:set>
                                      <p:cBhvr>
                                        <p:cTn id="9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0" presetClass="path" presetSubtype="0" fill="hold" grpId="0" nodeType="clickEffect">
                                  <p:stCondLst>
                                    <p:cond delay="0"/>
                                  </p:stCondLst>
                                  <p:childTnLst>
                                    <p:animMotion origin="layout" path="M -3.05556E-6 3.7037E-7 C -0.00122 0.04838 -0.00243 0.09699 -0.02639 0.11991 C -0.05035 0.14283 -0.12448 0.13449 -0.1441 0.1375 " pathEditMode="relative" ptsTypes="aaA">
                                      <p:cBhvr>
                                        <p:cTn id="96" dur="500" fill="hold"/>
                                        <p:tgtEl>
                                          <p:spTgt spid="38">
                                            <p:txEl>
                                              <p:pRg st="0" end="0"/>
                                            </p:txEl>
                                          </p:spTgt>
                                        </p:tgtEl>
                                        <p:attrNameLst>
                                          <p:attrName>ppt_x</p:attrName>
                                          <p:attrName>ppt_y</p:attrName>
                                        </p:attrNameLst>
                                      </p:cBhvr>
                                    </p:animMotion>
                                  </p:childTnLst>
                                </p:cTn>
                              </p:par>
                            </p:childTnLst>
                          </p:cTn>
                        </p:par>
                        <p:par>
                          <p:cTn id="97" fill="hold">
                            <p:stCondLst>
                              <p:cond delay="500"/>
                            </p:stCondLst>
                            <p:childTnLst>
                              <p:par>
                                <p:cTn id="98" presetID="0" presetClass="path" presetSubtype="0" fill="hold" grpId="2" nodeType="afterEffect">
                                  <p:stCondLst>
                                    <p:cond delay="0"/>
                                  </p:stCondLst>
                                  <p:childTnLst>
                                    <p:animMotion origin="layout" path="M -0.1441 0.1375 L -0.40278 0.1382 " pathEditMode="relative" rAng="0" ptsTypes="AA">
                                      <p:cBhvr>
                                        <p:cTn id="99" dur="500" fill="hold"/>
                                        <p:tgtEl>
                                          <p:spTgt spid="38">
                                            <p:txEl>
                                              <p:pRg st="0" end="0"/>
                                            </p:txEl>
                                          </p:spTgt>
                                        </p:tgtEl>
                                        <p:attrNameLst>
                                          <p:attrName>ppt_x</p:attrName>
                                          <p:attrName>ppt_y</p:attrName>
                                        </p:attrNameLst>
                                      </p:cBhvr>
                                      <p:rCtr x="-129" y="0"/>
                                    </p:animMotion>
                                  </p:childTnLst>
                                </p:cTn>
                              </p:par>
                            </p:childTnLst>
                          </p:cTn>
                        </p:par>
                      </p:childTnLst>
                    </p:cTn>
                  </p:par>
                  <p:par>
                    <p:cTn id="100" fill="hold">
                      <p:stCondLst>
                        <p:cond delay="indefinite"/>
                      </p:stCondLst>
                      <p:childTnLst>
                        <p:par>
                          <p:cTn id="101" fill="hold">
                            <p:stCondLst>
                              <p:cond delay="0"/>
                            </p:stCondLst>
                            <p:childTnLst>
                              <p:par>
                                <p:cTn id="102" presetID="0" presetClass="path" presetSubtype="0" accel="50000" decel="50000" fill="hold" grpId="3" nodeType="clickEffect">
                                  <p:stCondLst>
                                    <p:cond delay="0"/>
                                  </p:stCondLst>
                                  <p:childTnLst>
                                    <p:animMotion origin="layout" path="M -0.58924 0.1382 C -0.65521 0.14422 -0.72118 0.15047 -0.75868 0.17338 C -0.79618 0.1963 -0.80504 0.25857 -0.81424 0.2757 " pathEditMode="relative" ptsTypes="aaA">
                                      <p:cBhvr>
                                        <p:cTn id="103" dur="500" fill="hold"/>
                                        <p:tgtEl>
                                          <p:spTgt spid="36"/>
                                        </p:tgtEl>
                                        <p:attrNameLst>
                                          <p:attrName>ppt_x</p:attrName>
                                          <p:attrName>ppt_y</p:attrName>
                                        </p:attrNameLst>
                                      </p:cBhvr>
                                    </p:animMotion>
                                  </p:childTnLst>
                                </p:cTn>
                              </p:par>
                              <p:par>
                                <p:cTn id="104" presetID="0" presetClass="path" presetSubtype="0" fill="hold" grpId="3" nodeType="withEffect">
                                  <p:stCondLst>
                                    <p:cond delay="0"/>
                                  </p:stCondLst>
                                  <p:childTnLst>
                                    <p:animMotion origin="layout" path="M -0.4967 0.1382 L -0.59063 0.1382 " pathEditMode="relative" ptsTypes="AA">
                                      <p:cBhvr>
                                        <p:cTn id="105" dur="500" fill="hold"/>
                                        <p:tgtEl>
                                          <p:spTgt spid="37"/>
                                        </p:tgtEl>
                                        <p:attrNameLst>
                                          <p:attrName>ppt_x</p:attrName>
                                          <p:attrName>ppt_y</p:attrName>
                                        </p:attrNameLst>
                                      </p:cBhvr>
                                    </p:animMotion>
                                  </p:childTnLst>
                                </p:cTn>
                              </p:par>
                              <p:par>
                                <p:cTn id="106" presetID="0" presetClass="path" presetSubtype="0" fill="hold" grpId="3" nodeType="withEffect">
                                  <p:stCondLst>
                                    <p:cond delay="0"/>
                                  </p:stCondLst>
                                  <p:childTnLst>
                                    <p:animMotion origin="layout" path="M -0.39879 0.1382 L -0.49671 0.1382 " pathEditMode="relative" ptsTypes="AA">
                                      <p:cBhvr>
                                        <p:cTn id="107" dur="500" fill="hold"/>
                                        <p:tgtEl>
                                          <p:spTgt spid="38">
                                            <p:txEl>
                                              <p:pRg st="0" end="0"/>
                                            </p:txEl>
                                          </p:spTgt>
                                        </p:tgtEl>
                                        <p:attrNameLst>
                                          <p:attrName>ppt_x</p:attrName>
                                          <p:attrName>ppt_y</p:attrName>
                                        </p:attrNameLst>
                                      </p:cBhvr>
                                    </p:animMotion>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4" nodeType="clickEffect">
                                  <p:stCondLst>
                                    <p:cond delay="0"/>
                                  </p:stCondLst>
                                  <p:childTnLst>
                                    <p:set>
                                      <p:cBhvr>
                                        <p:cTn id="111" dur="1" fill="hold">
                                          <p:stCondLst>
                                            <p:cond delay="0"/>
                                          </p:stCondLst>
                                        </p:cTn>
                                        <p:tgtEl>
                                          <p:spTgt spid="36"/>
                                        </p:tgtEl>
                                        <p:attrNameLst>
                                          <p:attrName>style.visibility</p:attrName>
                                        </p:attrNameLst>
                                      </p:cBhvr>
                                      <p:to>
                                        <p:strVal val="hidden"/>
                                      </p:to>
                                    </p:set>
                                  </p:childTnLst>
                                </p:cTn>
                              </p:par>
                            </p:childTnLst>
                          </p:cTn>
                        </p:par>
                        <p:par>
                          <p:cTn id="112" fill="hold">
                            <p:stCondLst>
                              <p:cond delay="0"/>
                            </p:stCondLst>
                            <p:childTnLst>
                              <p:par>
                                <p:cTn id="113" presetID="0" presetClass="path" presetSubtype="0" fill="hold" nodeType="afterEffect">
                                  <p:stCondLst>
                                    <p:cond delay="0"/>
                                  </p:stCondLst>
                                  <p:childTnLst>
                                    <p:animMotion origin="layout" path="M -0.58924 0.1382 C -0.65521 0.14422 -0.72118 0.15047 -0.75868 0.17338 C -0.79618 0.1963 -0.80504 0.25857 -0.81424 0.2757 " pathEditMode="relative" ptsTypes="aaA">
                                      <p:cBhvr>
                                        <p:cTn id="114" dur="500" fill="hold"/>
                                        <p:tgtEl>
                                          <p:spTgt spid="37"/>
                                        </p:tgtEl>
                                        <p:attrNameLst>
                                          <p:attrName>ppt_x</p:attrName>
                                          <p:attrName>ppt_y</p:attrName>
                                        </p:attrNameLst>
                                      </p:cBhvr>
                                    </p:animMotion>
                                  </p:childTnLst>
                                </p:cTn>
                              </p:par>
                              <p:par>
                                <p:cTn id="115" presetID="0" presetClass="path" presetSubtype="0" fill="hold" grpId="4" nodeType="withEffect">
                                  <p:stCondLst>
                                    <p:cond delay="0"/>
                                  </p:stCondLst>
                                  <p:childTnLst>
                                    <p:animMotion origin="layout" path="M -0.4967 0.1382 L -0.58854 0.13866 " pathEditMode="relative" rAng="0" ptsTypes="AA">
                                      <p:cBhvr>
                                        <p:cTn id="116" dur="500" fill="hold"/>
                                        <p:tgtEl>
                                          <p:spTgt spid="38">
                                            <p:txEl>
                                              <p:pRg st="0" end="0"/>
                                            </p:txEl>
                                          </p:spTgt>
                                        </p:tgtEl>
                                        <p:attrNameLst>
                                          <p:attrName>ppt_x</p:attrName>
                                          <p:attrName>ppt_y</p:attrName>
                                        </p:attrNameLst>
                                      </p:cBhvr>
                                      <p:rCtr x="-46" y="0"/>
                                    </p:animMotion>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37"/>
                                        </p:tgtEl>
                                        <p:attrNameLst>
                                          <p:attrName>style.visibility</p:attrName>
                                        </p:attrNameLst>
                                      </p:cBhvr>
                                      <p:to>
                                        <p:strVal val="hidden"/>
                                      </p:to>
                                    </p:set>
                                  </p:childTnLst>
                                </p:cTn>
                              </p:par>
                              <p:par>
                                <p:cTn id="121" presetID="0" presetClass="path" presetSubtype="0" accel="50000" decel="50000" fill="hold" nodeType="withEffect">
                                  <p:stCondLst>
                                    <p:cond delay="0"/>
                                  </p:stCondLst>
                                  <p:childTnLst>
                                    <p:animMotion origin="layout" path="M -0.58264 0.13889 C -0.64583 0.13657 -0.70886 0.13449 -0.7467 0.15648 C -0.78455 0.17847 -0.79948 0.25185 -0.81007 0.27106 " pathEditMode="relative" ptsTypes="aaA">
                                      <p:cBhvr>
                                        <p:cTn id="122" dur="1000" fill="hold"/>
                                        <p:tgtEl>
                                          <p:spTgt spid="38">
                                            <p:txEl>
                                              <p:pRg st="0" end="0"/>
                                            </p:txEl>
                                          </p:spTgt>
                                        </p:tgtEl>
                                        <p:attrNameLst>
                                          <p:attrName>ppt_x</p:attrName>
                                          <p:attrName>ppt_y</p:attrName>
                                        </p:attrNameLst>
                                      </p:cBhvr>
                                    </p:animMotion>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5" nodeType="clickEffect">
                                  <p:stCondLst>
                                    <p:cond delay="0"/>
                                  </p:stCondLst>
                                  <p:childTnLst>
                                    <p:set>
                                      <p:cBhvr>
                                        <p:cTn id="126" dur="1" fill="hold">
                                          <p:stCondLst>
                                            <p:cond delay="0"/>
                                          </p:stCondLst>
                                        </p:cTn>
                                        <p:tgtEl>
                                          <p:spTgt spid="3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P spid="70" grpId="2"/>
      <p:bldP spid="70" grpId="3"/>
      <p:bldP spid="70" grpId="4"/>
      <p:bldP spid="70" grpId="5"/>
      <p:bldP spid="34" grpId="0"/>
      <p:bldP spid="34" grpId="1"/>
      <p:bldP spid="34" grpId="2"/>
      <p:bldP spid="34" grpId="3"/>
      <p:bldP spid="34" grpId="4"/>
      <p:bldP spid="34" grpId="5"/>
      <p:bldP spid="35" grpId="0"/>
      <p:bldP spid="35" grpId="1"/>
      <p:bldP spid="35" grpId="2"/>
      <p:bldP spid="35" grpId="3"/>
      <p:bldP spid="35" grpId="4"/>
      <p:bldP spid="35" grpId="5"/>
      <p:bldP spid="36" grpId="0"/>
      <p:bldP spid="36" grpId="1"/>
      <p:bldP spid="36" grpId="2"/>
      <p:bldP spid="36" grpId="3"/>
      <p:bldP spid="36" grpId="4"/>
      <p:bldP spid="37" grpId="0"/>
      <p:bldP spid="37" grpId="1"/>
      <p:bldP spid="37" grpId="2"/>
      <p:bldP spid="37" grpId="3"/>
      <p:bldP spid="38" grpId="0" build="allAtOnce"/>
      <p:bldP spid="38" grpId="1" build="allAtOnce"/>
      <p:bldP spid="38" grpId="2" build="allAtOnce"/>
      <p:bldP spid="38" grpId="3" build="allAtOnce"/>
      <p:bldP spid="38" grpId="4" build="allAtOnce"/>
      <p:bldP spid="38" grpId="5"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600" b="1" dirty="0">
                <a:solidFill>
                  <a:srgbClr val="FF0000"/>
                </a:solidFill>
                <a:latin typeface="Courier New" charset="0"/>
              </a:rPr>
              <a:t>Queue&lt;</a:t>
            </a:r>
            <a:r>
              <a:rPr lang="en-US" sz="3600" i="1" dirty="0">
                <a:solidFill>
                  <a:srgbClr val="FF0000"/>
                </a:solidFill>
              </a:rPr>
              <a:t>type</a:t>
            </a:r>
            <a:r>
              <a:rPr lang="en-US" sz="3600" b="1" dirty="0">
                <a:solidFill>
                  <a:srgbClr val="FF0000"/>
                </a:solidFill>
                <a:latin typeface="Courier New" charset="0"/>
              </a:rPr>
              <a:t>&gt;</a:t>
            </a:r>
            <a:r>
              <a:rPr lang="en-US" sz="4000" dirty="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384300"/>
            <a:ext cx="8153400" cy="661988"/>
            <a:chOff x="288" y="1103"/>
            <a:chExt cx="5136" cy="417"/>
          </a:xfrm>
        </p:grpSpPr>
        <p:sp>
          <p:nvSpPr>
            <p:cNvPr id="589828"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29"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queue.size()</a:t>
              </a:r>
            </a:p>
          </p:txBody>
        </p:sp>
        <p:sp>
          <p:nvSpPr>
            <p:cNvPr id="589830"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number of values in the queue.</a:t>
              </a:r>
            </a:p>
          </p:txBody>
        </p:sp>
      </p:grpSp>
      <p:grpSp>
        <p:nvGrpSpPr>
          <p:cNvPr id="3" name="Group 7"/>
          <p:cNvGrpSpPr>
            <a:grpSpLocks/>
          </p:cNvGrpSpPr>
          <p:nvPr/>
        </p:nvGrpSpPr>
        <p:grpSpPr bwMode="auto">
          <a:xfrm>
            <a:off x="495300" y="2032000"/>
            <a:ext cx="8153400" cy="674688"/>
            <a:chOff x="288" y="1511"/>
            <a:chExt cx="5136" cy="425"/>
          </a:xfrm>
        </p:grpSpPr>
        <p:sp>
          <p:nvSpPr>
            <p:cNvPr id="589832"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33"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queue.isEmpty()</a:t>
              </a:r>
            </a:p>
          </p:txBody>
        </p:sp>
        <p:sp>
          <p:nvSpPr>
            <p:cNvPr id="589834"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queue is empty.  </a:t>
              </a:r>
            </a:p>
          </p:txBody>
        </p:sp>
      </p:grpSp>
      <p:grpSp>
        <p:nvGrpSpPr>
          <p:cNvPr id="4" name="Group 11"/>
          <p:cNvGrpSpPr>
            <a:grpSpLocks/>
          </p:cNvGrpSpPr>
          <p:nvPr/>
        </p:nvGrpSpPr>
        <p:grpSpPr bwMode="auto">
          <a:xfrm>
            <a:off x="495300" y="2692400"/>
            <a:ext cx="8153400" cy="661988"/>
            <a:chOff x="288" y="1103"/>
            <a:chExt cx="5136" cy="417"/>
          </a:xfrm>
        </p:grpSpPr>
        <p:sp>
          <p:nvSpPr>
            <p:cNvPr id="589836"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37"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queue.enqueue(value)</a:t>
              </a:r>
            </a:p>
          </p:txBody>
        </p:sp>
        <p:sp>
          <p:nvSpPr>
            <p:cNvPr id="589838"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Adds a new value to the end of the queue (which is called its </a:t>
              </a:r>
              <a:r>
                <a:rPr lang="en-US" sz="1800" i="1" dirty="0">
                  <a:solidFill>
                    <a:srgbClr val="000000"/>
                  </a:solidFill>
                </a:rPr>
                <a:t>tail</a:t>
              </a:r>
              <a:r>
                <a:rPr lang="en-US" sz="1800" b="0" dirty="0">
                  <a:solidFill>
                    <a:srgbClr val="000000"/>
                  </a:solidFill>
                </a:rPr>
                <a:t>).</a:t>
              </a:r>
            </a:p>
          </p:txBody>
        </p:sp>
      </p:grpSp>
      <p:grpSp>
        <p:nvGrpSpPr>
          <p:cNvPr id="5" name="Group 27"/>
          <p:cNvGrpSpPr>
            <a:grpSpLocks/>
          </p:cNvGrpSpPr>
          <p:nvPr/>
        </p:nvGrpSpPr>
        <p:grpSpPr bwMode="auto">
          <a:xfrm>
            <a:off x="495300" y="3340100"/>
            <a:ext cx="8191500" cy="674688"/>
            <a:chOff x="312" y="2104"/>
            <a:chExt cx="5160" cy="425"/>
          </a:xfrm>
        </p:grpSpPr>
        <p:sp>
          <p:nvSpPr>
            <p:cNvPr id="589840"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41"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queue.dequeue()</a:t>
              </a:r>
            </a:p>
          </p:txBody>
        </p:sp>
        <p:sp>
          <p:nvSpPr>
            <p:cNvPr id="589842"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and returns the value at the front of the queue (which is called its </a:t>
              </a:r>
              <a:r>
                <a:rPr lang="en-US" sz="1800" i="1">
                  <a:solidFill>
                    <a:srgbClr val="000000"/>
                  </a:solidFill>
                </a:rPr>
                <a:t>head</a:t>
              </a:r>
              <a:r>
                <a:rPr lang="en-US" sz="1800" b="0">
                  <a:solidFill>
                    <a:srgbClr val="000000"/>
                  </a:solidFill>
                </a:rPr>
                <a:t>).</a:t>
              </a:r>
            </a:p>
          </p:txBody>
        </p:sp>
      </p:grpSp>
      <p:grpSp>
        <p:nvGrpSpPr>
          <p:cNvPr id="6" name="Group 19"/>
          <p:cNvGrpSpPr>
            <a:grpSpLocks/>
          </p:cNvGrpSpPr>
          <p:nvPr/>
        </p:nvGrpSpPr>
        <p:grpSpPr bwMode="auto">
          <a:xfrm>
            <a:off x="495300" y="4000500"/>
            <a:ext cx="8153400" cy="674688"/>
            <a:chOff x="312" y="2856"/>
            <a:chExt cx="5136" cy="425"/>
          </a:xfrm>
        </p:grpSpPr>
        <p:sp>
          <p:nvSpPr>
            <p:cNvPr id="589844" name="Rectangle 20"/>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45" name="Text Box 21"/>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queue.peek()</a:t>
              </a:r>
            </a:p>
          </p:txBody>
        </p:sp>
        <p:sp>
          <p:nvSpPr>
            <p:cNvPr id="589846" name="Text Box 22"/>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value at the head of the queue without removing it.</a:t>
              </a:r>
            </a:p>
          </p:txBody>
        </p:sp>
      </p:grpSp>
      <p:grpSp>
        <p:nvGrpSpPr>
          <p:cNvPr id="7" name="Group 23"/>
          <p:cNvGrpSpPr>
            <a:grpSpLocks/>
          </p:cNvGrpSpPr>
          <p:nvPr/>
        </p:nvGrpSpPr>
        <p:grpSpPr bwMode="auto">
          <a:xfrm>
            <a:off x="495300" y="4659313"/>
            <a:ext cx="8153400" cy="674687"/>
            <a:chOff x="312" y="2856"/>
            <a:chExt cx="5136" cy="425"/>
          </a:xfrm>
        </p:grpSpPr>
        <p:sp>
          <p:nvSpPr>
            <p:cNvPr id="589848"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89849"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queue.clear()</a:t>
              </a:r>
            </a:p>
          </p:txBody>
        </p:sp>
        <p:sp>
          <p:nvSpPr>
            <p:cNvPr id="589850"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all values from the queue.</a:t>
              </a: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Example: Simulate a checkout line</a:t>
            </a:r>
            <a:endParaRPr lang="en-US" sz="4000" dirty="0">
              <a:solidFill>
                <a:schemeClr val="tx1"/>
              </a:solidFill>
            </a:endParaRPr>
          </a:p>
        </p:txBody>
      </p:sp>
      <p:sp>
        <p:nvSpPr>
          <p:cNvPr id="610324" name="Text Box 20"/>
          <p:cNvSpPr txBox="1">
            <a:spLocks noChangeArrowheads="1"/>
          </p:cNvSpPr>
          <p:nvPr/>
        </p:nvSpPr>
        <p:spPr bwMode="auto">
          <a:xfrm>
            <a:off x="457200" y="1143000"/>
            <a:ext cx="8229600" cy="1354217"/>
          </a:xfrm>
          <a:prstGeom prst="rect">
            <a:avLst/>
          </a:prstGeom>
          <a:noFill/>
          <a:ln w="9525">
            <a:noFill/>
            <a:miter lim="800000"/>
            <a:headEnd/>
            <a:tailEnd/>
          </a:ln>
          <a:effectLst/>
        </p:spPr>
        <p:txBody>
          <a:bodyPr wrap="square">
            <a:prstTxWarp prst="textNoShape">
              <a:avLst/>
            </a:prstTxWarp>
            <a:spAutoFit/>
          </a:bodyPr>
          <a:lstStyle/>
          <a:p>
            <a:pPr marL="342900" indent="-342900">
              <a:spcAft>
                <a:spcPts val="1200"/>
              </a:spcAft>
              <a:buFont typeface="Arial" panose="020B0604020202020204" pitchFamily="34" charset="0"/>
              <a:buChar char="•"/>
            </a:pPr>
            <a:r>
              <a:rPr lang="en-US" altLang="zh-CN" sz="2400" b="0" dirty="0">
                <a:latin typeface="+mn-lt"/>
              </a:rPr>
              <a:t>One cashier is serving customers from a single queue.</a:t>
            </a:r>
          </a:p>
          <a:p>
            <a:pPr marL="342900" indent="-342900">
              <a:spcAft>
                <a:spcPts val="1200"/>
              </a:spcAft>
              <a:buFont typeface="Arial" panose="020B0604020202020204" pitchFamily="34" charset="0"/>
              <a:buChar char="•"/>
            </a:pPr>
            <a:r>
              <a:rPr lang="en-US" altLang="zh-CN" sz="2400" b="0" dirty="0">
                <a:latin typeface="+mn-lt"/>
              </a:rPr>
              <a:t>Customers arrive with a random probability and enter the queue at the end of the line.</a:t>
            </a:r>
          </a:p>
        </p:txBody>
      </p:sp>
      <p:pic>
        <p:nvPicPr>
          <p:cNvPr id="4" name="图片 3">
            <a:extLst>
              <a:ext uri="{FF2B5EF4-FFF2-40B4-BE49-F238E27FC236}">
                <a16:creationId xmlns:a16="http://schemas.microsoft.com/office/drawing/2014/main" id="{E77BB615-2E39-48C4-8EA6-9C74FD4007D1}"/>
              </a:ext>
            </a:extLst>
          </p:cNvPr>
          <p:cNvPicPr>
            <a:picLocks noChangeAspect="1"/>
          </p:cNvPicPr>
          <p:nvPr/>
        </p:nvPicPr>
        <p:blipFill>
          <a:blip r:embed="rId3"/>
          <a:stretch>
            <a:fillRect/>
          </a:stretch>
        </p:blipFill>
        <p:spPr>
          <a:xfrm>
            <a:off x="4953000" y="2743200"/>
            <a:ext cx="3810000" cy="3048000"/>
          </a:xfrm>
          <a:prstGeom prst="rect">
            <a:avLst/>
          </a:prstGeom>
        </p:spPr>
      </p:pic>
      <p:sp>
        <p:nvSpPr>
          <p:cNvPr id="2" name="矩形 1">
            <a:extLst>
              <a:ext uri="{FF2B5EF4-FFF2-40B4-BE49-F238E27FC236}">
                <a16:creationId xmlns:a16="http://schemas.microsoft.com/office/drawing/2014/main" id="{63C1C330-1646-440C-A5D5-C2E01EFEBC71}"/>
              </a:ext>
            </a:extLst>
          </p:cNvPr>
          <p:cNvSpPr/>
          <p:nvPr/>
        </p:nvSpPr>
        <p:spPr>
          <a:xfrm>
            <a:off x="457200" y="2575680"/>
            <a:ext cx="4343400" cy="3570208"/>
          </a:xfrm>
          <a:prstGeom prst="rect">
            <a:avLst/>
          </a:prstGeom>
        </p:spPr>
        <p:txBody>
          <a:bodyPr wrap="square">
            <a:spAutoFit/>
          </a:bodyPr>
          <a:lstStyle/>
          <a:p>
            <a:pPr marL="342900" lvl="0" indent="-342900">
              <a:spcAft>
                <a:spcPts val="1200"/>
              </a:spcAft>
              <a:buFont typeface="Arial" panose="020B0604020202020204" pitchFamily="34" charset="0"/>
              <a:buChar char="•"/>
            </a:pPr>
            <a:r>
              <a:rPr lang="en-US" altLang="zh-CN" sz="2400" b="0" dirty="0">
                <a:solidFill>
                  <a:srgbClr val="000000"/>
                </a:solidFill>
                <a:latin typeface="Times New Roman"/>
              </a:rPr>
              <a:t>Whenever the cashier is free and someone is waiting in line, the cashier begins to serve that customer.</a:t>
            </a:r>
          </a:p>
          <a:p>
            <a:pPr marL="342900" lvl="0" indent="-342900">
              <a:spcAft>
                <a:spcPts val="1200"/>
              </a:spcAft>
              <a:buFont typeface="Arial" panose="020B0604020202020204" pitchFamily="34" charset="0"/>
              <a:buChar char="•"/>
            </a:pPr>
            <a:r>
              <a:rPr lang="en-US" altLang="zh-CN" sz="2400" b="0" dirty="0">
                <a:solidFill>
                  <a:srgbClr val="000000"/>
                </a:solidFill>
                <a:latin typeface="Times New Roman"/>
              </a:rPr>
              <a:t>After an appropriate service period, the cashier completes the transaction with the current customer, and is free to serve the next customer in the queue.</a:t>
            </a:r>
          </a:p>
        </p:txBody>
      </p:sp>
    </p:spTree>
    <p:extLst>
      <p:ext uri="{BB962C8B-B14F-4D97-AF65-F5344CB8AC3E}">
        <p14:creationId xmlns:p14="http://schemas.microsoft.com/office/powerpoint/2010/main" val="156650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03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Example: Simulate a checkout line</a:t>
            </a:r>
            <a:endParaRPr lang="en-US" sz="4000" dirty="0">
              <a:solidFill>
                <a:schemeClr val="tx1"/>
              </a:solidFill>
            </a:endParaRPr>
          </a:p>
        </p:txBody>
      </p:sp>
      <p:sp>
        <p:nvSpPr>
          <p:cNvPr id="610324" name="Text Box 20"/>
          <p:cNvSpPr txBox="1">
            <a:spLocks noChangeArrowheads="1"/>
          </p:cNvSpPr>
          <p:nvPr/>
        </p:nvSpPr>
        <p:spPr bwMode="auto">
          <a:xfrm>
            <a:off x="457200" y="1143000"/>
            <a:ext cx="8382000" cy="4321183"/>
          </a:xfrm>
          <a:prstGeom prst="rect">
            <a:avLst/>
          </a:prstGeom>
          <a:noFill/>
          <a:ln w="9525">
            <a:noFill/>
            <a:miter lim="800000"/>
            <a:headEnd/>
            <a:tailEnd/>
          </a:ln>
          <a:effectLst/>
        </p:spPr>
        <p:txBody>
          <a:bodyPr wrap="square">
            <a:prstTxWarp prst="textNoShape">
              <a:avLst/>
            </a:prstTxWarp>
            <a:spAutoFit/>
          </a:bodyPr>
          <a:lstStyle/>
          <a:p>
            <a:pPr marL="342900" indent="-342900">
              <a:lnSpc>
                <a:spcPct val="85000"/>
              </a:lnSpc>
              <a:spcAft>
                <a:spcPts val="1200"/>
              </a:spcAft>
              <a:buFont typeface="Arial" panose="020B0604020202020204" pitchFamily="34" charset="0"/>
              <a:buChar char="•"/>
            </a:pPr>
            <a:r>
              <a:rPr lang="en-US" altLang="zh-CN" sz="2400" b="0" dirty="0">
                <a:latin typeface="+mn-lt"/>
              </a:rPr>
              <a:t>The core of the simulation is a loop that runs for the number of seconds indicated by the parameter SIMULATION_TIME.  In each second, the simulation performs the following operations:</a:t>
            </a:r>
          </a:p>
          <a:p>
            <a:pPr marL="715963" lvl="1" indent="-358775">
              <a:lnSpc>
                <a:spcPct val="85000"/>
              </a:lnSpc>
              <a:spcAft>
                <a:spcPts val="1200"/>
              </a:spcAft>
              <a:buFont typeface="Times New Roman" panose="02020603050405020304" pitchFamily="18" charset="0"/>
              <a:buChar char="‒"/>
            </a:pPr>
            <a:r>
              <a:rPr lang="en-US" altLang="zh-CN" sz="2400" b="0" dirty="0">
                <a:latin typeface="+mn-lt"/>
              </a:rPr>
              <a:t>Determine whether a new customer has arrived according to a certain probability ARRIVAL_PROBABILITY, and, if so, add that person to the queue.</a:t>
            </a:r>
          </a:p>
          <a:p>
            <a:pPr marL="715963" lvl="1" indent="-358775">
              <a:lnSpc>
                <a:spcPct val="85000"/>
              </a:lnSpc>
              <a:spcAft>
                <a:spcPts val="1200"/>
              </a:spcAft>
              <a:buFont typeface="Times New Roman" panose="02020603050405020304" pitchFamily="18" charset="0"/>
              <a:buChar char="‒"/>
            </a:pPr>
            <a:r>
              <a:rPr lang="en-US" altLang="zh-CN" sz="2400" b="0" dirty="0">
                <a:latin typeface="+mn-lt"/>
              </a:rPr>
              <a:t>If the cashier is busy, note that the cashier has spent another second with the current customer.  Eventually, the required service time will be complete, which will free the cashier.</a:t>
            </a:r>
          </a:p>
          <a:p>
            <a:pPr marL="715963" lvl="1" indent="-358775">
              <a:lnSpc>
                <a:spcPct val="85000"/>
              </a:lnSpc>
              <a:spcAft>
                <a:spcPts val="1200"/>
              </a:spcAft>
              <a:buFont typeface="Times New Roman" panose="02020603050405020304" pitchFamily="18" charset="0"/>
              <a:buChar char="‒"/>
            </a:pPr>
            <a:r>
              <a:rPr lang="en-US" altLang="zh-CN" sz="2400" b="0" dirty="0">
                <a:latin typeface="+mn-lt"/>
              </a:rPr>
              <a:t>If the cashier is free, serve the next customer in the waiting line, for a certain amount of time, randomly chosen between MIN_SERVICE_TIME and MAX_SERVICE_TIME.</a:t>
            </a:r>
            <a:endParaRPr lang="en-US" sz="2400" b="0" dirty="0">
              <a:solidFill>
                <a:srgbClr val="000000"/>
              </a:solidFill>
              <a:latin typeface="+mn-lt"/>
            </a:endParaRPr>
          </a:p>
        </p:txBody>
      </p:sp>
    </p:spTree>
    <p:extLst>
      <p:ext uri="{BB962C8B-B14F-4D97-AF65-F5344CB8AC3E}">
        <p14:creationId xmlns:p14="http://schemas.microsoft.com/office/powerpoint/2010/main" val="23447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03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03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03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The </a:t>
            </a:r>
            <a:r>
              <a:rPr lang="en-US" altLang="zh-CN" sz="3600" b="1" dirty="0">
                <a:solidFill>
                  <a:srgbClr val="FF0000"/>
                </a:solidFill>
                <a:latin typeface="Courier New" charset="0"/>
              </a:rPr>
              <a:t>Map&lt;</a:t>
            </a:r>
            <a:r>
              <a:rPr lang="en-US" altLang="zh-CN" sz="3600" i="1" dirty="0">
                <a:solidFill>
                  <a:srgbClr val="FF0000"/>
                </a:solidFill>
              </a:rPr>
              <a:t>type, type</a:t>
            </a:r>
            <a:r>
              <a:rPr lang="en-US" altLang="zh-CN" sz="3600" b="1" dirty="0">
                <a:solidFill>
                  <a:srgbClr val="FF0000"/>
                </a:solidFill>
                <a:latin typeface="Courier New" charset="0"/>
              </a:rPr>
              <a:t>&gt;</a:t>
            </a:r>
            <a:r>
              <a:rPr lang="en-US" altLang="zh-CN" sz="4000" dirty="0">
                <a:solidFill>
                  <a:srgbClr val="FF0000"/>
                </a:solidFill>
              </a:rPr>
              <a:t> Class</a:t>
            </a:r>
            <a:endParaRPr lang="en-US" sz="4000" dirty="0">
              <a:solidFill>
                <a:schemeClr val="tx1"/>
              </a:solidFill>
            </a:endParaRPr>
          </a:p>
        </p:txBody>
      </p:sp>
      <p:sp>
        <p:nvSpPr>
          <p:cNvPr id="610324" name="Text Box 20"/>
          <p:cNvSpPr txBox="1">
            <a:spLocks noChangeArrowheads="1"/>
          </p:cNvSpPr>
          <p:nvPr/>
        </p:nvSpPr>
        <p:spPr bwMode="auto">
          <a:xfrm>
            <a:off x="457200" y="1143000"/>
            <a:ext cx="8229600" cy="4789003"/>
          </a:xfrm>
          <a:prstGeom prst="rect">
            <a:avLst/>
          </a:prstGeom>
          <a:noFill/>
          <a:ln w="9525">
            <a:noFill/>
            <a:miter lim="800000"/>
            <a:headEnd/>
            <a:tailEnd/>
          </a:ln>
          <a:effectLst/>
        </p:spPr>
        <p:txBody>
          <a:bodyPr wrap="square">
            <a:prstTxWarp prst="textNoShape">
              <a:avLst/>
            </a:prstTxWarp>
            <a:spAutoFit/>
          </a:bodyPr>
          <a:lstStyle/>
          <a:p>
            <a:pPr marL="342900" indent="-342900">
              <a:lnSpc>
                <a:spcPct val="85000"/>
              </a:lnSpc>
              <a:spcAft>
                <a:spcPts val="1200"/>
              </a:spcAft>
              <a:buFont typeface="Arial" panose="020B0604020202020204" pitchFamily="34" charset="0"/>
              <a:buChar char="•"/>
            </a:pPr>
            <a:r>
              <a:rPr lang="en-US" altLang="zh-CN" sz="2400" b="0" dirty="0">
                <a:latin typeface="+mn-lt"/>
              </a:rPr>
              <a:t>A </a:t>
            </a:r>
            <a:r>
              <a:rPr lang="en-US" altLang="zh-CN" sz="2400" i="1" dirty="0">
                <a:solidFill>
                  <a:srgbClr val="FF0000"/>
                </a:solidFill>
                <a:latin typeface="+mn-lt"/>
              </a:rPr>
              <a:t>map</a:t>
            </a:r>
            <a:r>
              <a:rPr lang="en-US" altLang="zh-CN" sz="2400" b="0" dirty="0">
                <a:latin typeface="+mn-lt"/>
              </a:rPr>
              <a:t> is conceptually similar to a </a:t>
            </a:r>
            <a:r>
              <a:rPr lang="en-US" altLang="zh-CN" sz="2400" b="0" dirty="0">
                <a:solidFill>
                  <a:srgbClr val="FF0000"/>
                </a:solidFill>
                <a:latin typeface="+mn-lt"/>
              </a:rPr>
              <a:t>dictionary</a:t>
            </a:r>
            <a:r>
              <a:rPr lang="en-US" altLang="zh-CN" sz="2400" b="0" dirty="0">
                <a:latin typeface="+mn-lt"/>
              </a:rPr>
              <a:t> in real life (and in Python), which allows you to look up a word to find its meaning.</a:t>
            </a:r>
          </a:p>
          <a:p>
            <a:pPr marL="342900" indent="-342900">
              <a:lnSpc>
                <a:spcPct val="85000"/>
              </a:lnSpc>
              <a:spcAft>
                <a:spcPts val="1200"/>
              </a:spcAft>
              <a:buFont typeface="Arial" panose="020B0604020202020204" pitchFamily="34" charset="0"/>
              <a:buChar char="•"/>
            </a:pPr>
            <a:r>
              <a:rPr lang="en-US" altLang="zh-CN" sz="2400" b="0" dirty="0">
                <a:latin typeface="+mn-lt"/>
              </a:rPr>
              <a:t>The </a:t>
            </a:r>
            <a:r>
              <a:rPr lang="en-US" altLang="zh-CN" sz="2000" dirty="0" smtClean="0">
                <a:solidFill>
                  <a:srgbClr val="000000"/>
                </a:solidFill>
                <a:latin typeface="Courier New" panose="02070309020205020404" pitchFamily="49" charset="0"/>
                <a:cs typeface="Courier New" panose="02070309020205020404" pitchFamily="49" charset="0"/>
              </a:rPr>
              <a:t>Map</a:t>
            </a:r>
            <a:r>
              <a:rPr lang="en-US" altLang="zh-CN" sz="2400" b="0" dirty="0">
                <a:latin typeface="+mn-lt"/>
              </a:rPr>
              <a:t> </a:t>
            </a:r>
            <a:r>
              <a:rPr lang="en-US" altLang="zh-CN" sz="2400" b="0" dirty="0" smtClean="0">
                <a:latin typeface="+mn-lt"/>
              </a:rPr>
              <a:t>class is </a:t>
            </a:r>
            <a:r>
              <a:rPr lang="en-US" altLang="zh-CN" sz="2400" b="0" dirty="0">
                <a:latin typeface="+mn-lt"/>
              </a:rPr>
              <a:t>a generalization of this idea that provides an association between an identifying tag called a </a:t>
            </a:r>
            <a:r>
              <a:rPr lang="en-US" altLang="zh-CN" sz="2400" i="1" dirty="0">
                <a:solidFill>
                  <a:srgbClr val="FF0000"/>
                </a:solidFill>
                <a:latin typeface="+mn-lt"/>
              </a:rPr>
              <a:t>key</a:t>
            </a:r>
            <a:r>
              <a:rPr lang="en-US" altLang="zh-CN" sz="2400" b="0" dirty="0">
                <a:latin typeface="+mn-lt"/>
              </a:rPr>
              <a:t> (e.g., the word in a dictionary) and an associated </a:t>
            </a:r>
            <a:r>
              <a:rPr lang="en-US" altLang="zh-CN" sz="2400" i="1" dirty="0">
                <a:solidFill>
                  <a:srgbClr val="FF0000"/>
                </a:solidFill>
                <a:latin typeface="+mn-lt"/>
              </a:rPr>
              <a:t>value</a:t>
            </a:r>
            <a:r>
              <a:rPr lang="en-US" altLang="zh-CN" sz="2400" b="0" dirty="0">
                <a:latin typeface="+mn-lt"/>
              </a:rPr>
              <a:t> (e.g., the definition of the word in the dictionary), which may be a much larger and more complicated structure.</a:t>
            </a:r>
          </a:p>
          <a:p>
            <a:pPr marL="342900" indent="-342900">
              <a:lnSpc>
                <a:spcPct val="85000"/>
              </a:lnSpc>
              <a:spcAft>
                <a:spcPts val="1200"/>
              </a:spcAft>
              <a:buFont typeface="Arial" panose="020B0604020202020204" pitchFamily="34" charset="0"/>
              <a:buChar char="•"/>
            </a:pPr>
            <a:r>
              <a:rPr lang="en-US" altLang="zh-CN" sz="2400" b="0" dirty="0"/>
              <a:t>Map </a:t>
            </a:r>
            <a:r>
              <a:rPr lang="en-US" altLang="zh-CN" sz="2400" b="0" dirty="0" smtClean="0"/>
              <a:t>declaration:</a:t>
            </a:r>
            <a:endParaRPr lang="en-US" altLang="zh-CN" sz="2400" b="0" dirty="0"/>
          </a:p>
          <a:p>
            <a:pPr marL="342900" lvl="0" indent="-342900">
              <a:lnSpc>
                <a:spcPct val="85000"/>
              </a:lnSpc>
              <a:spcAft>
                <a:spcPts val="1200"/>
              </a:spcAft>
              <a:buFontTx/>
              <a:buChar char="•"/>
            </a:pPr>
            <a:r>
              <a:rPr lang="en-US" altLang="zh-CN" sz="2400" b="0" dirty="0" smtClean="0">
                <a:solidFill>
                  <a:srgbClr val="000000"/>
                </a:solidFill>
              </a:rPr>
              <a:t>The </a:t>
            </a:r>
            <a:r>
              <a:rPr lang="en-US" altLang="zh-CN" sz="2400" b="0" dirty="0">
                <a:solidFill>
                  <a:srgbClr val="000000"/>
                </a:solidFill>
              </a:rPr>
              <a:t>type for the keys stored in a </a:t>
            </a:r>
            <a:r>
              <a:rPr lang="en-US" altLang="zh-CN" sz="2000" dirty="0">
                <a:solidFill>
                  <a:srgbClr val="000000"/>
                </a:solidFill>
                <a:latin typeface="Courier New" panose="02070309020205020404" pitchFamily="49" charset="0"/>
                <a:cs typeface="Courier New" panose="02070309020205020404" pitchFamily="49" charset="0"/>
              </a:rPr>
              <a:t>Map</a:t>
            </a:r>
            <a:r>
              <a:rPr lang="en-US" altLang="zh-CN" sz="2400" b="0" dirty="0">
                <a:solidFill>
                  <a:srgbClr val="000000"/>
                </a:solidFill>
              </a:rPr>
              <a:t> must define a natural ordering, usually through a </a:t>
            </a:r>
            <a:r>
              <a:rPr lang="en-US" altLang="zh-CN" sz="2000" dirty="0">
                <a:solidFill>
                  <a:srgbClr val="000000"/>
                </a:solidFill>
                <a:latin typeface="Courier New" panose="02070309020205020404" pitchFamily="49" charset="0"/>
                <a:cs typeface="Courier New" panose="02070309020205020404" pitchFamily="49" charset="0"/>
              </a:rPr>
              <a:t>less</a:t>
            </a:r>
            <a:r>
              <a:rPr lang="en-US" altLang="zh-CN" sz="2400" b="0" dirty="0">
                <a:solidFill>
                  <a:srgbClr val="000000"/>
                </a:solidFill>
              </a:rPr>
              <a:t> function and/or </a:t>
            </a:r>
            <a:r>
              <a:rPr lang="en-US" altLang="zh-CN" sz="2000" dirty="0">
                <a:solidFill>
                  <a:srgbClr val="000000"/>
                </a:solidFill>
                <a:latin typeface="Courier New" panose="02070309020205020404" pitchFamily="49" charset="0"/>
                <a:cs typeface="Courier New" panose="02070309020205020404" pitchFamily="49" charset="0"/>
              </a:rPr>
              <a:t>&lt;</a:t>
            </a:r>
            <a:r>
              <a:rPr lang="en-US" altLang="zh-CN" sz="2400" b="0" dirty="0">
                <a:solidFill>
                  <a:srgbClr val="000000"/>
                </a:solidFill>
              </a:rPr>
              <a:t> operator so that </a:t>
            </a:r>
            <a:r>
              <a:rPr lang="en-US" altLang="zh-CN" sz="2400" b="0" dirty="0">
                <a:solidFill>
                  <a:srgbClr val="FF0000"/>
                </a:solidFill>
              </a:rPr>
              <a:t>the keys can be compared and ordered</a:t>
            </a:r>
            <a:r>
              <a:rPr lang="en-US" altLang="zh-CN" sz="2400" b="0" dirty="0" smtClean="0">
                <a:solidFill>
                  <a:srgbClr val="000000"/>
                </a:solidFill>
              </a:rPr>
              <a:t>.</a:t>
            </a:r>
          </a:p>
          <a:p>
            <a:pPr marL="342900" indent="-342900">
              <a:lnSpc>
                <a:spcPct val="85000"/>
              </a:lnSpc>
              <a:spcAft>
                <a:spcPts val="1200"/>
              </a:spcAft>
              <a:buFontTx/>
              <a:buChar char="•"/>
            </a:pPr>
            <a:r>
              <a:rPr lang="en-US" altLang="zh-CN" sz="2400" b="0" dirty="0">
                <a:solidFill>
                  <a:srgbClr val="000000"/>
                </a:solidFill>
                <a:latin typeface="Times New Roman"/>
              </a:rPr>
              <a:t>E.g., two most commonly used maps</a:t>
            </a:r>
            <a:r>
              <a:rPr lang="en-US" altLang="zh-CN" sz="2400" b="0" dirty="0" smtClean="0">
                <a:solidFill>
                  <a:srgbClr val="000000"/>
                </a:solidFill>
                <a:latin typeface="Times New Roman"/>
              </a:rPr>
              <a:t>:</a:t>
            </a:r>
            <a:endParaRPr lang="en-US" altLang="zh-CN" sz="2400" b="0" dirty="0">
              <a:solidFill>
                <a:srgbClr val="000000"/>
              </a:solidFill>
              <a:latin typeface="Times New Roman"/>
            </a:endParaRPr>
          </a:p>
        </p:txBody>
      </p:sp>
      <p:sp>
        <p:nvSpPr>
          <p:cNvPr id="3" name="Rectangle 2"/>
          <p:cNvSpPr/>
          <p:nvPr/>
        </p:nvSpPr>
        <p:spPr>
          <a:xfrm>
            <a:off x="3124200" y="3933372"/>
            <a:ext cx="3728906" cy="400110"/>
          </a:xfrm>
          <a:prstGeom prst="rect">
            <a:avLst/>
          </a:prstGeom>
          <a:solidFill>
            <a:schemeClr val="bg1"/>
          </a:solidFill>
          <a:ln>
            <a:solidFill>
              <a:schemeClr val="tx1"/>
            </a:solidFill>
          </a:ln>
        </p:spPr>
        <p:txBody>
          <a:bodyPr wrap="none">
            <a:spAutoFit/>
          </a:bodyPr>
          <a:lstStyle/>
          <a:p>
            <a:r>
              <a:rPr lang="en-US" altLang="zh-CN" sz="2000" dirty="0">
                <a:solidFill>
                  <a:srgbClr val="000000"/>
                </a:solidFill>
                <a:latin typeface="Courier New" panose="02070309020205020404" pitchFamily="49" charset="0"/>
                <a:cs typeface="Courier New" panose="02070309020205020404" pitchFamily="49" charset="0"/>
              </a:rPr>
              <a:t>Map&lt;</a:t>
            </a:r>
            <a:r>
              <a:rPr lang="en-US" altLang="zh-CN" sz="2000" b="0" i="1" dirty="0">
                <a:solidFill>
                  <a:srgbClr val="000000"/>
                </a:solidFill>
              </a:rPr>
              <a:t>key type</a:t>
            </a:r>
            <a:r>
              <a:rPr lang="en-US" altLang="zh-CN" sz="2000" b="0" dirty="0">
                <a:solidFill>
                  <a:srgbClr val="000000"/>
                </a:solidFill>
              </a:rPr>
              <a:t>, </a:t>
            </a:r>
            <a:r>
              <a:rPr lang="en-US" altLang="zh-CN" sz="2000" b="0" i="1" dirty="0">
                <a:solidFill>
                  <a:srgbClr val="000000"/>
                </a:solidFill>
              </a:rPr>
              <a:t>value type</a:t>
            </a:r>
            <a:r>
              <a:rPr lang="en-US" altLang="zh-CN" sz="2000" dirty="0">
                <a:solidFill>
                  <a:srgbClr val="000000"/>
                </a:solidFill>
                <a:latin typeface="Courier New" panose="02070309020205020404" pitchFamily="49" charset="0"/>
                <a:cs typeface="Courier New" panose="02070309020205020404" pitchFamily="49" charset="0"/>
              </a:rPr>
              <a:t>&gt; </a:t>
            </a:r>
            <a:r>
              <a:rPr lang="en-US" altLang="zh-CN" sz="2000" dirty="0" smtClean="0">
                <a:solidFill>
                  <a:srgbClr val="000000"/>
                </a:solidFill>
                <a:latin typeface="Courier New" panose="02070309020205020404" pitchFamily="49" charset="0"/>
                <a:cs typeface="Courier New" panose="02070309020205020404" pitchFamily="49" charset="0"/>
              </a:rPr>
              <a:t>map;</a:t>
            </a:r>
            <a:endParaRPr lang="en-US" dirty="0"/>
          </a:p>
        </p:txBody>
      </p:sp>
      <p:sp>
        <p:nvSpPr>
          <p:cNvPr id="4" name="Rectangle 3"/>
          <p:cNvSpPr/>
          <p:nvPr/>
        </p:nvSpPr>
        <p:spPr>
          <a:xfrm>
            <a:off x="2019300" y="5869489"/>
            <a:ext cx="5105400" cy="707886"/>
          </a:xfrm>
          <a:prstGeom prst="rect">
            <a:avLst/>
          </a:prstGeom>
          <a:solidFill>
            <a:schemeClr val="bg1"/>
          </a:solidFill>
          <a:ln>
            <a:solidFill>
              <a:schemeClr val="tx1"/>
            </a:solidFill>
          </a:ln>
        </p:spPr>
        <p:txBody>
          <a:bodyPr wrap="square">
            <a:spAutoFit/>
          </a:bodyPr>
          <a:lstStyle/>
          <a:p>
            <a:pPr lvl="0">
              <a:spcBef>
                <a:spcPts val="0"/>
              </a:spcBef>
            </a:pPr>
            <a:r>
              <a:rPr lang="en-US" altLang="zh-CN" sz="2000" dirty="0">
                <a:solidFill>
                  <a:srgbClr val="000000"/>
                </a:solidFill>
                <a:latin typeface="Courier New" panose="02070309020205020404" pitchFamily="49" charset="0"/>
                <a:cs typeface="Courier New" panose="02070309020205020404" pitchFamily="49" charset="0"/>
              </a:rPr>
              <a:t>Map&lt;string, string&gt; dictionary;</a:t>
            </a:r>
          </a:p>
          <a:p>
            <a:pPr lvl="0">
              <a:spcBef>
                <a:spcPts val="0"/>
              </a:spcBef>
            </a:pPr>
            <a:r>
              <a:rPr lang="en-US" altLang="zh-CN" sz="2000" dirty="0">
                <a:solidFill>
                  <a:srgbClr val="000000"/>
                </a:solidFill>
                <a:latin typeface="Courier New" panose="02070309020205020404" pitchFamily="49" charset="0"/>
                <a:cs typeface="Courier New" panose="02070309020205020404" pitchFamily="49" charset="0"/>
              </a:rPr>
              <a:t>Map&lt;string, double&gt; </a:t>
            </a:r>
            <a:r>
              <a:rPr lang="en-US" altLang="zh-CN" sz="2000" dirty="0" err="1">
                <a:solidFill>
                  <a:srgbClr val="000000"/>
                </a:solidFill>
                <a:latin typeface="Courier New" panose="02070309020205020404" pitchFamily="49" charset="0"/>
                <a:cs typeface="Courier New" panose="02070309020205020404" pitchFamily="49" charset="0"/>
              </a:rPr>
              <a:t>symbolTable</a:t>
            </a:r>
            <a:r>
              <a:rPr lang="en-US" altLang="zh-CN" sz="2000" dirty="0">
                <a:solidFill>
                  <a:srgbClr val="000000"/>
                </a:solidFill>
                <a:latin typeface="Courier New" panose="02070309020205020404" pitchFamily="49" charset="0"/>
                <a:cs typeface="Courier New" panose="02070309020205020404" pitchFamily="49" charset="0"/>
              </a:rPr>
              <a:t>;</a:t>
            </a:r>
            <a:endParaRPr lang="zh-CN" altLang="en-US" sz="2000"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6623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03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032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032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032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Map of Biological Taxonomic Rank</a:t>
            </a:r>
          </a:p>
        </p:txBody>
      </p:sp>
      <p:pic>
        <p:nvPicPr>
          <p:cNvPr id="3" name="图片 2"/>
          <p:cNvPicPr>
            <a:picLocks noChangeAspect="1"/>
          </p:cNvPicPr>
          <p:nvPr/>
        </p:nvPicPr>
        <p:blipFill>
          <a:blip r:embed="rId3"/>
          <a:stretch>
            <a:fillRect/>
          </a:stretch>
        </p:blipFill>
        <p:spPr>
          <a:xfrm>
            <a:off x="6781800" y="1082675"/>
            <a:ext cx="2190750" cy="5619750"/>
          </a:xfrm>
          <a:prstGeom prst="rect">
            <a:avLst/>
          </a:prstGeom>
        </p:spPr>
      </p:pic>
      <p:graphicFrame>
        <p:nvGraphicFramePr>
          <p:cNvPr id="4" name="表格 3"/>
          <p:cNvGraphicFramePr>
            <a:graphicFrameLocks noGrp="1"/>
          </p:cNvGraphicFramePr>
          <p:nvPr>
            <p:extLst/>
          </p:nvPr>
        </p:nvGraphicFramePr>
        <p:xfrm>
          <a:off x="304800" y="1219200"/>
          <a:ext cx="6244259" cy="4785360"/>
        </p:xfrm>
        <a:graphic>
          <a:graphicData uri="http://schemas.openxmlformats.org/drawingml/2006/table">
            <a:tbl>
              <a:tblPr firstRow="1" bandRow="1">
                <a:tableStyleId>{2D5ABB26-0587-4C30-8999-92F81FD0307C}</a:tableStyleId>
              </a:tblPr>
              <a:tblGrid>
                <a:gridCol w="1186070">
                  <a:extLst>
                    <a:ext uri="{9D8B030D-6E8A-4147-A177-3AD203B41FA5}">
                      <a16:colId xmlns:a16="http://schemas.microsoft.com/office/drawing/2014/main" val="556066307"/>
                    </a:ext>
                  </a:extLst>
                </a:gridCol>
                <a:gridCol w="5058189">
                  <a:extLst>
                    <a:ext uri="{9D8B030D-6E8A-4147-A177-3AD203B41FA5}">
                      <a16:colId xmlns:a16="http://schemas.microsoft.com/office/drawing/2014/main" val="2580170039"/>
                    </a:ext>
                  </a:extLst>
                </a:gridCol>
              </a:tblGrid>
              <a:tr h="370840">
                <a:tc>
                  <a:txBody>
                    <a:bodyPr/>
                    <a:lstStyle/>
                    <a:p>
                      <a:r>
                        <a:rPr lang="en-US" altLang="zh-CN" dirty="0"/>
                        <a:t>Key</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a:t>Value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53221315"/>
                  </a:ext>
                </a:extLst>
              </a:tr>
              <a:tr h="370840">
                <a:tc>
                  <a:txBody>
                    <a:bodyPr/>
                    <a:lstStyle/>
                    <a:p>
                      <a:r>
                        <a:rPr kumimoji="0" lang="en-US" altLang="zh-CN" sz="1800" u="none" strike="noStrike" kern="1200" cap="none" spc="0" normalizeH="0" baseline="0" noProof="0" dirty="0">
                          <a:ln>
                            <a:noFill/>
                          </a:ln>
                          <a:effectLst/>
                          <a:uLnTx/>
                          <a:uFillTx/>
                        </a:rPr>
                        <a:t>Life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a:t>Life is the characteristic that distinguishes organisms from inorganic substances and dead objects.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56099608"/>
                  </a:ext>
                </a:extLst>
              </a:tr>
              <a:tr h="370840">
                <a:tc>
                  <a:txBody>
                    <a:bodyPr/>
                    <a:lstStyle/>
                    <a:p>
                      <a:r>
                        <a:rPr kumimoji="0" lang="en-US" altLang="zh-CN" sz="1800" u="none" strike="noStrike" kern="1200" cap="none" spc="0" normalizeH="0" baseline="0" noProof="0" dirty="0">
                          <a:ln>
                            <a:noFill/>
                          </a:ln>
                          <a:effectLst/>
                          <a:uLnTx/>
                          <a:uFillTx/>
                        </a:rPr>
                        <a:t>Domain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800" dirty="0"/>
                        <a:t>In biological taxonomy, a domain is the highest taxonomic rank of organisms…</a:t>
                      </a:r>
                      <a:endParaRPr lang="en-US" altLang="zh-CN" sz="18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32585322"/>
                  </a:ext>
                </a:extLst>
              </a:tr>
              <a:tr h="370840">
                <a:tc>
                  <a:txBody>
                    <a:bodyPr/>
                    <a:lstStyle/>
                    <a:p>
                      <a:r>
                        <a:rPr lang="en-US" altLang="zh-CN" dirty="0"/>
                        <a:t>Kingdom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a:t>In biology, kingdom is the third highest taxonomic rank, just below domain…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6277978"/>
                  </a:ext>
                </a:extLst>
              </a:tr>
              <a:tr h="370840">
                <a:tc>
                  <a:txBody>
                    <a:bodyPr/>
                    <a:lstStyle/>
                    <a:p>
                      <a:r>
                        <a:rPr lang="en-US" altLang="zh-CN" dirty="0"/>
                        <a:t>Phylum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a:t>In biology, a phylum is a taxonomic rank below kingdom and above class…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8824917"/>
                  </a:ext>
                </a:extLst>
              </a:tr>
              <a:tr h="370840">
                <a:tc>
                  <a:txBody>
                    <a:bodyPr/>
                    <a:lstStyle/>
                    <a:p>
                      <a:r>
                        <a:rPr lang="en-US" altLang="zh-CN" dirty="0"/>
                        <a:t>Class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288223"/>
                  </a:ext>
                </a:extLst>
              </a:tr>
              <a:tr h="370840">
                <a:tc>
                  <a:txBody>
                    <a:bodyPr/>
                    <a:lstStyle/>
                    <a:p>
                      <a:r>
                        <a:rPr lang="en-US" altLang="zh-CN" dirty="0"/>
                        <a:t>Order</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0646439"/>
                  </a:ext>
                </a:extLst>
              </a:tr>
              <a:tr h="370840">
                <a:tc>
                  <a:txBody>
                    <a:bodyPr/>
                    <a:lstStyle/>
                    <a:p>
                      <a:r>
                        <a:rPr lang="en-US" altLang="zh-CN" dirty="0"/>
                        <a:t>Family</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7407861"/>
                  </a:ext>
                </a:extLst>
              </a:tr>
              <a:tr h="370840">
                <a:tc>
                  <a:txBody>
                    <a:bodyPr/>
                    <a:lstStyle/>
                    <a:p>
                      <a:r>
                        <a:rPr lang="en-US" altLang="zh-CN" dirty="0"/>
                        <a:t>Genus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11502341"/>
                  </a:ext>
                </a:extLst>
              </a:tr>
              <a:tr h="370840">
                <a:tc>
                  <a:txBody>
                    <a:bodyPr/>
                    <a:lstStyle/>
                    <a:p>
                      <a:r>
                        <a:rPr lang="en-US" altLang="zh-CN" dirty="0"/>
                        <a:t>Species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2112297"/>
                  </a:ext>
                </a:extLst>
              </a:tr>
            </a:tbl>
          </a:graphicData>
        </a:graphic>
      </p:graphicFrame>
    </p:spTree>
    <p:extLst>
      <p:ext uri="{BB962C8B-B14F-4D97-AF65-F5344CB8AC3E}">
        <p14:creationId xmlns:p14="http://schemas.microsoft.com/office/powerpoint/2010/main" val="2633056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716" name="Rectangle 28"/>
          <p:cNvSpPr>
            <a:spLocks noChangeArrowheads="1"/>
          </p:cNvSpPr>
          <p:nvPr/>
        </p:nvSpPr>
        <p:spPr bwMode="auto">
          <a:xfrm>
            <a:off x="495300" y="2322284"/>
            <a:ext cx="8153400" cy="428171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626690"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Map Classes</a:t>
            </a:r>
            <a:endParaRPr lang="en-US" sz="4200" dirty="0">
              <a:solidFill>
                <a:srgbClr val="FF0000"/>
              </a:solidFill>
            </a:endParaRPr>
          </a:p>
        </p:txBody>
      </p:sp>
      <p:sp>
        <p:nvSpPr>
          <p:cNvPr id="626693" name="Text Box 5"/>
          <p:cNvSpPr txBox="1">
            <a:spLocks noChangeArrowheads="1"/>
          </p:cNvSpPr>
          <p:nvPr/>
        </p:nvSpPr>
        <p:spPr bwMode="auto">
          <a:xfrm>
            <a:off x="647700" y="2244043"/>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map.size()</a:t>
            </a:r>
          </a:p>
        </p:txBody>
      </p:sp>
      <p:sp>
        <p:nvSpPr>
          <p:cNvPr id="626694" name="Text Box 6"/>
          <p:cNvSpPr txBox="1">
            <a:spLocks noChangeArrowheads="1"/>
          </p:cNvSpPr>
          <p:nvPr/>
        </p:nvSpPr>
        <p:spPr bwMode="auto">
          <a:xfrm>
            <a:off x="952500" y="2525031"/>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Returns the number of key/value pairs in the map.</a:t>
            </a:r>
          </a:p>
        </p:txBody>
      </p:sp>
      <p:sp>
        <p:nvSpPr>
          <p:cNvPr id="626697" name="Text Box 9"/>
          <p:cNvSpPr txBox="1">
            <a:spLocks noChangeArrowheads="1"/>
          </p:cNvSpPr>
          <p:nvPr/>
        </p:nvSpPr>
        <p:spPr bwMode="auto">
          <a:xfrm>
            <a:off x="647700" y="2855458"/>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map.isEmpty()</a:t>
            </a:r>
          </a:p>
        </p:txBody>
      </p:sp>
      <p:sp>
        <p:nvSpPr>
          <p:cNvPr id="626698" name="Text Box 10"/>
          <p:cNvSpPr txBox="1">
            <a:spLocks noChangeArrowheads="1"/>
          </p:cNvSpPr>
          <p:nvPr/>
        </p:nvSpPr>
        <p:spPr bwMode="auto">
          <a:xfrm>
            <a:off x="952500" y="3149146"/>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Returns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true</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if the map is empty.  </a:t>
            </a:r>
          </a:p>
        </p:txBody>
      </p:sp>
      <p:sp>
        <p:nvSpPr>
          <p:cNvPr id="626701" name="Text Box 13"/>
          <p:cNvSpPr txBox="1">
            <a:spLocks noChangeArrowheads="1"/>
          </p:cNvSpPr>
          <p:nvPr/>
        </p:nvSpPr>
        <p:spPr bwMode="auto">
          <a:xfrm>
            <a:off x="647700" y="3467478"/>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map.put(key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value)    </a:t>
            </a:r>
            <a:r>
              <a:rPr kumimoji="0" lang="en-US" sz="2000" b="0" i="1" u="none" strike="noStrike" kern="1200" cap="none" spc="0" normalizeH="0" baseline="0" noProof="0" dirty="0">
                <a:ln>
                  <a:noFill/>
                </a:ln>
                <a:solidFill>
                  <a:srgbClr val="000000"/>
                </a:solidFill>
                <a:effectLst/>
                <a:uLnTx/>
                <a:uFillTx/>
                <a:latin typeface="Times New Roman" charset="0"/>
                <a:ea typeface="+mn-ea"/>
                <a:cs typeface="+mn-cs"/>
              </a:rPr>
              <a:t>or</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map[key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 = value;</a:t>
            </a:r>
          </a:p>
        </p:txBody>
      </p:sp>
      <p:sp>
        <p:nvSpPr>
          <p:cNvPr id="626702" name="Text Box 14"/>
          <p:cNvSpPr txBox="1">
            <a:spLocks noChangeArrowheads="1"/>
          </p:cNvSpPr>
          <p:nvPr/>
        </p:nvSpPr>
        <p:spPr bwMode="auto">
          <a:xfrm>
            <a:off x="952500" y="3748466"/>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Makes an association between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key</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and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value</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discarding any existing one.</a:t>
            </a:r>
          </a:p>
        </p:txBody>
      </p:sp>
      <p:sp>
        <p:nvSpPr>
          <p:cNvPr id="626705" name="Text Box 17"/>
          <p:cNvSpPr txBox="1">
            <a:spLocks noChangeArrowheads="1"/>
          </p:cNvSpPr>
          <p:nvPr/>
        </p:nvSpPr>
        <p:spPr bwMode="auto">
          <a:xfrm>
            <a:off x="647700" y="4066798"/>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map.get(key)           </a:t>
            </a:r>
            <a:r>
              <a:rPr kumimoji="0" lang="en-US" sz="2000" b="0" i="1" u="none" strike="noStrike" kern="1200" cap="none" spc="0" normalizeH="0" baseline="0" noProof="0">
                <a:ln>
                  <a:noFill/>
                </a:ln>
                <a:solidFill>
                  <a:srgbClr val="000000"/>
                </a:solidFill>
                <a:effectLst/>
                <a:uLnTx/>
                <a:uFillTx/>
                <a:latin typeface="Times New Roman" charset="0"/>
                <a:ea typeface="+mn-ea"/>
                <a:cs typeface="+mn-cs"/>
              </a:rPr>
              <a:t>or</a:t>
            </a:r>
            <a:r>
              <a:rPr kumimoji="0" lang="en-US" sz="2000" b="1" i="0" u="none" strike="noStrike" kern="1200" cap="none" spc="0" normalizeH="0" baseline="0" noProof="0">
                <a:ln>
                  <a:noFill/>
                </a:ln>
                <a:solidFill>
                  <a:srgbClr val="000000"/>
                </a:solidFill>
                <a:effectLst/>
                <a:uLnTx/>
                <a:uFillTx/>
                <a:latin typeface="Courier New" charset="0"/>
                <a:ea typeface="+mn-ea"/>
                <a:cs typeface="+mn-cs"/>
              </a:rPr>
              <a:t>      map[key]</a:t>
            </a:r>
          </a:p>
        </p:txBody>
      </p:sp>
      <p:sp>
        <p:nvSpPr>
          <p:cNvPr id="626706" name="Text Box 18"/>
          <p:cNvSpPr txBox="1">
            <a:spLocks noChangeArrowheads="1"/>
          </p:cNvSpPr>
          <p:nvPr/>
        </p:nvSpPr>
        <p:spPr bwMode="auto">
          <a:xfrm>
            <a:off x="952500" y="4360486"/>
            <a:ext cx="77343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Returns the most recent value associated with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key</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a:t>
            </a:r>
          </a:p>
        </p:txBody>
      </p:sp>
      <p:sp>
        <p:nvSpPr>
          <p:cNvPr id="626709" name="Text Box 21"/>
          <p:cNvSpPr txBox="1">
            <a:spLocks noChangeArrowheads="1"/>
          </p:cNvSpPr>
          <p:nvPr/>
        </p:nvSpPr>
        <p:spPr bwMode="auto">
          <a:xfrm>
            <a:off x="647700" y="4676626"/>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map.containsKey(key)</a:t>
            </a:r>
          </a:p>
        </p:txBody>
      </p:sp>
      <p:sp>
        <p:nvSpPr>
          <p:cNvPr id="626710" name="Text Box 22"/>
          <p:cNvSpPr txBox="1">
            <a:spLocks noChangeArrowheads="1"/>
          </p:cNvSpPr>
          <p:nvPr/>
        </p:nvSpPr>
        <p:spPr bwMode="auto">
          <a:xfrm>
            <a:off x="952500" y="4970313"/>
            <a:ext cx="7734300" cy="3667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Returns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true</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if there is a value associated with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key</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a:t>
            </a:r>
          </a:p>
        </p:txBody>
      </p:sp>
      <p:sp>
        <p:nvSpPr>
          <p:cNvPr id="626713" name="Text Box 25"/>
          <p:cNvSpPr txBox="1">
            <a:spLocks noChangeArrowheads="1"/>
          </p:cNvSpPr>
          <p:nvPr/>
        </p:nvSpPr>
        <p:spPr bwMode="auto">
          <a:xfrm>
            <a:off x="647700" y="5289628"/>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map.remove(key)</a:t>
            </a:r>
          </a:p>
        </p:txBody>
      </p:sp>
      <p:sp>
        <p:nvSpPr>
          <p:cNvPr id="626714" name="Text Box 26"/>
          <p:cNvSpPr txBox="1">
            <a:spLocks noChangeArrowheads="1"/>
          </p:cNvSpPr>
          <p:nvPr/>
        </p:nvSpPr>
        <p:spPr bwMode="auto">
          <a:xfrm>
            <a:off x="952500" y="5583316"/>
            <a:ext cx="7620000" cy="3667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Removes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key</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from the map along with its associated value, if any.</a:t>
            </a:r>
          </a:p>
        </p:txBody>
      </p:sp>
      <p:sp>
        <p:nvSpPr>
          <p:cNvPr id="626717" name="Text Box 29"/>
          <p:cNvSpPr txBox="1">
            <a:spLocks noChangeArrowheads="1"/>
          </p:cNvSpPr>
          <p:nvPr/>
        </p:nvSpPr>
        <p:spPr bwMode="auto">
          <a:xfrm>
            <a:off x="647700" y="5912156"/>
            <a:ext cx="7848600" cy="3968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map.clear()</a:t>
            </a:r>
          </a:p>
        </p:txBody>
      </p:sp>
      <p:sp>
        <p:nvSpPr>
          <p:cNvPr id="626718" name="Text Box 30"/>
          <p:cNvSpPr txBox="1">
            <a:spLocks noChangeArrowheads="1"/>
          </p:cNvSpPr>
          <p:nvPr/>
        </p:nvSpPr>
        <p:spPr bwMode="auto">
          <a:xfrm>
            <a:off x="952500" y="6205843"/>
            <a:ext cx="7620000" cy="36671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Removes all key/value pairs from the map.</a:t>
            </a:r>
          </a:p>
        </p:txBody>
      </p:sp>
      <p:cxnSp>
        <p:nvCxnSpPr>
          <p:cNvPr id="32" name="Straight Connector 31"/>
          <p:cNvCxnSpPr/>
          <p:nvPr/>
        </p:nvCxnSpPr>
        <p:spPr bwMode="auto">
          <a:xfrm flipV="1">
            <a:off x="508000" y="2933958"/>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flipV="1">
            <a:off x="508000" y="3545632"/>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flipV="1">
            <a:off x="508000" y="4157306"/>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flipV="1">
            <a:off x="508000" y="4768980"/>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508000" y="5380654"/>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flipV="1">
            <a:off x="508000" y="5992328"/>
            <a:ext cx="814009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4" name="Rectangle 7"/>
          <p:cNvSpPr>
            <a:spLocks noChangeArrowheads="1"/>
          </p:cNvSpPr>
          <p:nvPr/>
        </p:nvSpPr>
        <p:spPr bwMode="auto">
          <a:xfrm>
            <a:off x="482600" y="1155700"/>
            <a:ext cx="8204200" cy="1130300"/>
          </a:xfrm>
          <a:prstGeom prst="rect">
            <a:avLst/>
          </a:prstGeom>
          <a:noFill/>
          <a:ln w="9525">
            <a:noFill/>
            <a:miter lim="800000"/>
            <a:headEnd/>
            <a:tailEnd/>
          </a:ln>
          <a:effectLst/>
        </p:spPr>
        <p:txBody>
          <a:bodyPr>
            <a:prstTxWarp prst="textNoShape">
              <a:avLst/>
            </a:prstTxWarp>
          </a:bodyPr>
          <a:lstStyle/>
          <a:p>
            <a:pPr marL="342900" lvl="0" indent="-342900">
              <a:lnSpc>
                <a:spcPct val="85000"/>
              </a:lnSpc>
              <a:spcAft>
                <a:spcPct val="50000"/>
              </a:spcAft>
              <a:buFontTx/>
              <a:buChar cha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map</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associates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keys</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and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values</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The Stanford library offers two flavors of </a:t>
            </a:r>
            <a: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t>maps, </a:t>
            </a:r>
            <a:r>
              <a:rPr kumimoji="0" lang="en-US" sz="2000" b="1" i="0" u="none" strike="noStrike" kern="1200" cap="none" spc="0" normalizeH="0" baseline="0" noProof="0" dirty="0" smtClean="0">
                <a:ln>
                  <a:noFill/>
                </a:ln>
                <a:solidFill>
                  <a:srgbClr val="000000"/>
                </a:solidFill>
                <a:effectLst/>
                <a:uLnTx/>
                <a:uFillTx/>
                <a:latin typeface="Courier New"/>
                <a:ea typeface="+mn-ea"/>
                <a:cs typeface="Courier New"/>
              </a:rPr>
              <a:t>Map</a:t>
            </a:r>
            <a: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and </a:t>
            </a:r>
            <a:r>
              <a:rPr kumimoji="0" lang="en-US" sz="2000" b="1" i="0" u="none" strike="noStrike" kern="1200" cap="none" spc="0" normalizeH="0" baseline="0" noProof="0" dirty="0" err="1" smtClean="0">
                <a:ln>
                  <a:noFill/>
                </a:ln>
                <a:solidFill>
                  <a:srgbClr val="000000"/>
                </a:solidFill>
                <a:effectLst/>
                <a:uLnTx/>
                <a:uFillTx/>
                <a:latin typeface="Courier New"/>
                <a:ea typeface="+mn-ea"/>
                <a:cs typeface="Courier New"/>
              </a:rPr>
              <a:t>HashMap</a:t>
            </a:r>
            <a: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t> (more about </a:t>
            </a:r>
            <a:r>
              <a:rPr kumimoji="0" lang="en-US" sz="2400" b="0" i="0" u="none" strike="noStrike" kern="1200" cap="none" spc="0" normalizeH="0" baseline="0" noProof="0" dirty="0" smtClean="0">
                <a:ln>
                  <a:noFill/>
                </a:ln>
                <a:solidFill>
                  <a:srgbClr val="FF0000"/>
                </a:solidFill>
                <a:effectLst/>
                <a:uLnTx/>
                <a:uFillTx/>
                <a:latin typeface="Times New Roman" charset="0"/>
                <a:ea typeface="+mn-ea"/>
                <a:cs typeface="+mn-cs"/>
              </a:rPr>
              <a:t>hash</a:t>
            </a:r>
            <a: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t> later)</a:t>
            </a:r>
            <a:r>
              <a:rPr lang="en-US" altLang="zh-CN" sz="2400" b="0" dirty="0" smtClean="0">
                <a:solidFill>
                  <a:srgbClr val="000000"/>
                </a:solidFill>
              </a:rPr>
              <a:t>, </a:t>
            </a:r>
            <a:r>
              <a:rPr kumimoji="0" lang="en-US" sz="2400" b="0" i="0" u="none" strike="noStrike" kern="1200" cap="none" spc="0" normalizeH="0" baseline="0" noProof="0" dirty="0" smtClean="0">
                <a:ln>
                  <a:noFill/>
                </a:ln>
                <a:solidFill>
                  <a:srgbClr val="000000"/>
                </a:solidFill>
                <a:effectLst/>
                <a:uLnTx/>
                <a:uFillTx/>
                <a:latin typeface="Times New Roman" charset="0"/>
                <a:ea typeface="+mn-ea"/>
                <a:cs typeface="+mn-cs"/>
              </a:rPr>
              <a:t>both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of which implement the following methods: </a:t>
            </a:r>
          </a:p>
        </p:txBody>
      </p:sp>
    </p:spTree>
    <p:extLst>
      <p:ext uri="{BB962C8B-B14F-4D97-AF65-F5344CB8AC3E}">
        <p14:creationId xmlns:p14="http://schemas.microsoft.com/office/powerpoint/2010/main" val="3008957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Abstract Data Type (ADT)</a:t>
            </a:r>
          </a:p>
        </p:txBody>
      </p:sp>
      <p:sp>
        <p:nvSpPr>
          <p:cNvPr id="606211" name="Rectangle 3"/>
          <p:cNvSpPr>
            <a:spLocks noChangeArrowheads="1"/>
          </p:cNvSpPr>
          <p:nvPr/>
        </p:nvSpPr>
        <p:spPr bwMode="auto">
          <a:xfrm>
            <a:off x="482600" y="1155700"/>
            <a:ext cx="8204200" cy="4864100"/>
          </a:xfrm>
          <a:prstGeom prst="rect">
            <a:avLst/>
          </a:prstGeom>
          <a:noFill/>
          <a:ln w="9525">
            <a:noFill/>
            <a:miter lim="800000"/>
            <a:headEnd/>
            <a:tailEnd/>
          </a:ln>
          <a:effectLst/>
        </p:spPr>
        <p:txBody>
          <a:bodyPr>
            <a:prstTxWarp prst="textNoShape">
              <a:avLst/>
            </a:prstTxWarp>
          </a:bodyPr>
          <a:lstStyle/>
          <a:p>
            <a:pPr marL="342900" lvl="0" indent="-342900">
              <a:lnSpc>
                <a:spcPct val="85000"/>
              </a:lnSpc>
              <a:spcAft>
                <a:spcPts val="1200"/>
              </a:spcAft>
              <a:buFontTx/>
              <a:buChar char="•"/>
            </a:pPr>
            <a:r>
              <a:rPr lang="en-US" altLang="zh-CN" sz="2400" b="0" dirty="0">
                <a:solidFill>
                  <a:srgbClr val="000000"/>
                </a:solidFill>
              </a:rPr>
              <a:t>The </a:t>
            </a:r>
            <a:r>
              <a:rPr lang="en-US" altLang="zh-CN" sz="2400" b="0" dirty="0">
                <a:solidFill>
                  <a:srgbClr val="FF0000"/>
                </a:solidFill>
              </a:rPr>
              <a:t>atomic/primitive data types</a:t>
            </a:r>
            <a:r>
              <a:rPr lang="en-US" altLang="zh-CN" sz="2400" b="0" dirty="0">
                <a:solidFill>
                  <a:srgbClr val="000000"/>
                </a:solidFill>
              </a:rPr>
              <a:t> like </a:t>
            </a:r>
            <a:r>
              <a:rPr lang="en-US" altLang="zh-CN" sz="2000" dirty="0">
                <a:solidFill>
                  <a:srgbClr val="000000"/>
                </a:solidFill>
                <a:latin typeface="Courier New"/>
                <a:ea typeface="ＭＳ Ｐゴシック" charset="-128"/>
                <a:cs typeface="Courier New"/>
              </a:rPr>
              <a:t>bool</a:t>
            </a:r>
            <a:r>
              <a:rPr lang="en-US" altLang="zh-CN" sz="2400" b="0" dirty="0">
                <a:solidFill>
                  <a:srgbClr val="000000"/>
                </a:solidFill>
              </a:rPr>
              <a:t>, </a:t>
            </a:r>
            <a:r>
              <a:rPr lang="en-US" altLang="zh-CN" sz="2000" dirty="0">
                <a:solidFill>
                  <a:srgbClr val="000000"/>
                </a:solidFill>
                <a:latin typeface="Courier New"/>
                <a:ea typeface="ＭＳ Ｐゴシック" charset="-128"/>
                <a:cs typeface="Courier New"/>
              </a:rPr>
              <a:t>char</a:t>
            </a:r>
            <a:r>
              <a:rPr lang="en-US" altLang="zh-CN" sz="2400" b="0" dirty="0">
                <a:solidFill>
                  <a:srgbClr val="000000"/>
                </a:solidFill>
              </a:rPr>
              <a:t>, </a:t>
            </a:r>
            <a:r>
              <a:rPr lang="en-US" altLang="zh-CN" sz="2000" dirty="0">
                <a:solidFill>
                  <a:srgbClr val="000000"/>
                </a:solidFill>
                <a:latin typeface="Courier New"/>
                <a:ea typeface="ＭＳ Ｐゴシック" charset="-128"/>
                <a:cs typeface="Courier New"/>
              </a:rPr>
              <a:t>int</a:t>
            </a:r>
            <a:r>
              <a:rPr lang="en-US" altLang="zh-CN" sz="2400" b="0" dirty="0">
                <a:solidFill>
                  <a:srgbClr val="000000"/>
                </a:solidFill>
              </a:rPr>
              <a:t>, </a:t>
            </a:r>
            <a:r>
              <a:rPr lang="en-US" altLang="zh-CN" sz="2000" dirty="0">
                <a:solidFill>
                  <a:srgbClr val="000000"/>
                </a:solidFill>
                <a:latin typeface="Courier New"/>
                <a:ea typeface="ＭＳ Ｐゴシック" charset="-128"/>
                <a:cs typeface="Courier New"/>
              </a:rPr>
              <a:t>double</a:t>
            </a:r>
            <a:r>
              <a:rPr lang="en-US" altLang="zh-CN" sz="2400" b="0" dirty="0">
                <a:solidFill>
                  <a:srgbClr val="000000"/>
                </a:solidFill>
              </a:rPr>
              <a:t>, and the </a:t>
            </a:r>
            <a:r>
              <a:rPr lang="en-US" altLang="zh-CN" sz="2400" b="0" dirty="0">
                <a:solidFill>
                  <a:srgbClr val="FF0000"/>
                </a:solidFill>
              </a:rPr>
              <a:t>enumerated types</a:t>
            </a:r>
            <a:r>
              <a:rPr lang="en-US" altLang="zh-CN" sz="2400" b="0" dirty="0">
                <a:solidFill>
                  <a:srgbClr val="000000"/>
                </a:solidFill>
              </a:rPr>
              <a:t> (</a:t>
            </a:r>
            <a:r>
              <a:rPr lang="en-US" altLang="zh-CN" sz="2000" dirty="0" err="1">
                <a:solidFill>
                  <a:srgbClr val="000000"/>
                </a:solidFill>
                <a:latin typeface="Courier New"/>
                <a:ea typeface="ＭＳ Ｐゴシック" charset="-128"/>
                <a:cs typeface="Courier New"/>
              </a:rPr>
              <a:t>enum</a:t>
            </a:r>
            <a:r>
              <a:rPr lang="en-US" altLang="zh-CN" sz="2400" b="0" dirty="0">
                <a:solidFill>
                  <a:srgbClr val="000000"/>
                </a:solidFill>
              </a:rPr>
              <a:t>) occupy the lowest level in the data structure hierarchy.</a:t>
            </a:r>
          </a:p>
          <a:p>
            <a:pPr marL="342900" lvl="0" indent="-342900">
              <a:lnSpc>
                <a:spcPct val="85000"/>
              </a:lnSpc>
              <a:spcAft>
                <a:spcPts val="1200"/>
              </a:spcAft>
              <a:buFontTx/>
              <a:buChar char="•"/>
            </a:pPr>
            <a:r>
              <a:rPr lang="en-US" altLang="zh-CN" sz="2400" b="0" dirty="0">
                <a:solidFill>
                  <a:srgbClr val="000000"/>
                </a:solidFill>
              </a:rPr>
              <a:t>To represent more complex information, you combine the atomic types to form larger structures.</a:t>
            </a:r>
          </a:p>
          <a:p>
            <a:pPr marL="342900" lvl="0" indent="-342900">
              <a:lnSpc>
                <a:spcPct val="85000"/>
              </a:lnSpc>
              <a:spcAft>
                <a:spcPts val="1200"/>
              </a:spcAft>
              <a:buFontTx/>
              <a:buChar char="•"/>
            </a:pPr>
            <a:r>
              <a:rPr lang="en-US" altLang="zh-CN" sz="2400" b="0" dirty="0">
                <a:solidFill>
                  <a:srgbClr val="000000"/>
                </a:solidFill>
              </a:rPr>
              <a:t>It is usually far more important to know how to use those structures effectively than to understand their underlying representation, e.g., using strings as abstract values (Ch. 3).</a:t>
            </a:r>
          </a:p>
          <a:p>
            <a:pPr marL="342900" lvl="0" indent="-342900">
              <a:lnSpc>
                <a:spcPct val="85000"/>
              </a:lnSpc>
              <a:spcAft>
                <a:spcPts val="1200"/>
              </a:spcAft>
              <a:buFontTx/>
              <a:buChar char="•"/>
            </a:pPr>
            <a:r>
              <a:rPr lang="en-US" altLang="zh-CN" sz="2400" b="0" dirty="0">
                <a:solidFill>
                  <a:srgbClr val="000000"/>
                </a:solidFill>
              </a:rPr>
              <a:t>A type defined in terms of its behavior rather than its representation is called an </a:t>
            </a:r>
            <a:r>
              <a:rPr lang="en-US" altLang="zh-CN" sz="2400" i="1" dirty="0">
                <a:solidFill>
                  <a:srgbClr val="FF0000"/>
                </a:solidFill>
              </a:rPr>
              <a:t>Abstract Data Type (ADT)</a:t>
            </a:r>
            <a:r>
              <a:rPr lang="en-US" altLang="zh-CN" sz="2400" b="0" dirty="0">
                <a:solidFill>
                  <a:srgbClr val="000000"/>
                </a:solidFill>
              </a:rPr>
              <a:t>.</a:t>
            </a:r>
            <a:endParaRPr lang="en-US" altLang="zh-CN" sz="2400" i="1" dirty="0">
              <a:solidFill>
                <a:srgbClr val="FF0000"/>
              </a:solidFill>
            </a:endParaRPr>
          </a:p>
          <a:p>
            <a:pPr marL="342900" lvl="0" indent="-342900">
              <a:lnSpc>
                <a:spcPct val="85000"/>
              </a:lnSpc>
              <a:spcAft>
                <a:spcPts val="1200"/>
              </a:spcAft>
              <a:buFontTx/>
              <a:buChar char="•"/>
            </a:pPr>
            <a:r>
              <a:rPr lang="en-US" altLang="zh-CN" sz="2400" b="0" dirty="0">
                <a:solidFill>
                  <a:srgbClr val="000000"/>
                </a:solidFill>
              </a:rPr>
              <a:t>ADTs are central to the object-oriented style of programming, which encourages programmers to think about data structures in a holistic way.</a:t>
            </a:r>
            <a:endPar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27325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2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2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62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62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Using Maps in an Application</a:t>
            </a:r>
            <a:endParaRPr lang="en-US" sz="4000" dirty="0">
              <a:solidFill>
                <a:schemeClr val="tx1"/>
              </a:solidFill>
            </a:endParaRPr>
          </a:p>
        </p:txBody>
      </p:sp>
      <p:sp>
        <p:nvSpPr>
          <p:cNvPr id="630791" name="Rectangle 7"/>
          <p:cNvSpPr>
            <a:spLocks noChangeArrowheads="1"/>
          </p:cNvSpPr>
          <p:nvPr/>
        </p:nvSpPr>
        <p:spPr bwMode="auto">
          <a:xfrm>
            <a:off x="482600" y="1155700"/>
            <a:ext cx="8128000"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altLang="zh-CN" sz="2400" b="0" dirty="0">
                <a:solidFill>
                  <a:srgbClr val="000000"/>
                </a:solidFill>
              </a:rPr>
              <a:t>The </a:t>
            </a:r>
            <a:r>
              <a:rPr lang="en-US" altLang="zh-CN" sz="2000" dirty="0">
                <a:solidFill>
                  <a:srgbClr val="000000"/>
                </a:solidFill>
                <a:latin typeface="Courier New" charset="0"/>
              </a:rPr>
              <a:t>AirportCodes.cpp</a:t>
            </a:r>
            <a:r>
              <a:rPr lang="en-US" altLang="zh-CN" sz="2400" b="0" dirty="0">
                <a:solidFill>
                  <a:srgbClr val="000000"/>
                </a:solidFill>
              </a:rPr>
              <a:t> program </a:t>
            </a:r>
            <a:r>
              <a:rPr lang="en-US" altLang="zh-CN" sz="2400" b="0" dirty="0" smtClean="0">
                <a:solidFill>
                  <a:srgbClr val="000000"/>
                </a:solidFill>
              </a:rPr>
              <a:t>reads a </a:t>
            </a:r>
            <a:r>
              <a:rPr lang="en-US" altLang="zh-CN" sz="2400" b="0" dirty="0">
                <a:solidFill>
                  <a:srgbClr val="000000"/>
                </a:solidFill>
              </a:rPr>
              <a:t>file </a:t>
            </a:r>
            <a:r>
              <a:rPr lang="en-US" altLang="zh-CN" sz="2400" b="0" dirty="0" smtClean="0">
                <a:solidFill>
                  <a:srgbClr val="000000"/>
                </a:solidFill>
              </a:rPr>
              <a:t>associating </a:t>
            </a:r>
            <a:r>
              <a:rPr lang="en-US" altLang="zh-CN" sz="2400" b="0" dirty="0">
                <a:solidFill>
                  <a:srgbClr val="000000"/>
                </a:solidFill>
              </a:rPr>
              <a:t>three-letter airport codes with their </a:t>
            </a:r>
            <a:r>
              <a:rPr lang="en-US" altLang="zh-CN" sz="2400" b="0" dirty="0" smtClean="0">
                <a:solidFill>
                  <a:srgbClr val="000000"/>
                </a:solidFill>
              </a:rPr>
              <a:t>locations into </a:t>
            </a:r>
            <a:r>
              <a:rPr lang="en-US" altLang="zh-CN" sz="2400" b="0" dirty="0">
                <a:solidFill>
                  <a:srgbClr val="000000"/>
                </a:solidFill>
              </a:rPr>
              <a:t>a </a:t>
            </a:r>
            <a:r>
              <a:rPr lang="en-US" altLang="zh-CN" sz="2000" dirty="0">
                <a:solidFill>
                  <a:srgbClr val="000000"/>
                </a:solidFill>
                <a:latin typeface="Courier New" charset="0"/>
              </a:rPr>
              <a:t>Map&lt;string</a:t>
            </a:r>
            <a:r>
              <a:rPr lang="en-US" altLang="zh-CN" sz="2000" dirty="0" smtClean="0">
                <a:solidFill>
                  <a:srgbClr val="000000"/>
                </a:solidFill>
                <a:latin typeface="Courier New" charset="0"/>
              </a:rPr>
              <a:t>, string&gt;</a:t>
            </a:r>
            <a:r>
              <a:rPr lang="en-US" altLang="zh-CN" sz="2400" b="0" dirty="0" smtClean="0">
                <a:solidFill>
                  <a:srgbClr val="000000"/>
                </a:solidFill>
              </a:rPr>
              <a:t>, where </a:t>
            </a:r>
            <a:r>
              <a:rPr lang="en-US" altLang="zh-CN" sz="2400" b="0" dirty="0">
                <a:solidFill>
                  <a:srgbClr val="000000"/>
                </a:solidFill>
              </a:rPr>
              <a:t>it can be more easily used</a:t>
            </a:r>
            <a:r>
              <a:rPr lang="en-US" altLang="zh-CN" sz="2400" b="0" dirty="0" smtClean="0">
                <a:solidFill>
                  <a:srgbClr val="000000"/>
                </a:solidFill>
              </a:rPr>
              <a:t>. </a:t>
            </a: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The association list is stored in a text file that looks like this</a:t>
            </a:r>
            <a:r>
              <a:rPr lang="en-US" altLang="zh-CN" sz="2400" b="0" dirty="0" smtClean="0">
                <a:solidFill>
                  <a:srgbClr val="000000"/>
                </a:solidFill>
              </a:rPr>
              <a:t>:</a:t>
            </a: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Tx/>
              <a:buChar char="•"/>
            </a:pPr>
            <a:endParaRPr lang="en-US" altLang="zh-CN" sz="2400" b="0" dirty="0" smtClean="0">
              <a:solidFill>
                <a:srgbClr val="000000"/>
              </a:solidFill>
            </a:endParaRPr>
          </a:p>
          <a:p>
            <a:pPr marL="342900" indent="-342900">
              <a:lnSpc>
                <a:spcPct val="85000"/>
              </a:lnSpc>
              <a:spcAft>
                <a:spcPts val="600"/>
              </a:spcAft>
              <a:buFontTx/>
              <a:buChar char="•"/>
            </a:pPr>
            <a:endParaRPr lang="en-US" altLang="zh-CN" sz="2400" b="0" dirty="0" smtClean="0">
              <a:solidFill>
                <a:srgbClr val="000000"/>
              </a:solidFill>
            </a:endParaRPr>
          </a:p>
          <a:p>
            <a:pPr marL="342900" indent="-342900">
              <a:lnSpc>
                <a:spcPct val="85000"/>
              </a:lnSpc>
              <a:spcAft>
                <a:spcPts val="600"/>
              </a:spcAft>
              <a:buFontTx/>
              <a:buChar char="•"/>
            </a:pPr>
            <a:endParaRPr lang="en-US" altLang="zh-CN" sz="2400" b="0" dirty="0" smtClean="0">
              <a:solidFill>
                <a:srgbClr val="000000"/>
              </a:solidFill>
            </a:endParaRP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Tx/>
              <a:buChar char="•"/>
            </a:pPr>
            <a:r>
              <a:rPr lang="en-US" altLang="zh-CN" sz="2400" b="0" dirty="0" smtClean="0">
                <a:solidFill>
                  <a:srgbClr val="000000"/>
                </a:solidFill>
              </a:rPr>
              <a:t>The program runs like this:</a:t>
            </a:r>
            <a:endParaRPr lang="en-US" altLang="zh-CN" sz="2400" b="0" dirty="0">
              <a:solidFill>
                <a:srgbClr val="000000"/>
              </a:solidFill>
            </a:endParaRPr>
          </a:p>
        </p:txBody>
      </p:sp>
      <p:sp>
        <p:nvSpPr>
          <p:cNvPr id="630794" name="Text Box 10"/>
          <p:cNvSpPr txBox="1">
            <a:spLocks noChangeArrowheads="1"/>
          </p:cNvSpPr>
          <p:nvPr/>
        </p:nvSpPr>
        <p:spPr bwMode="auto">
          <a:xfrm>
            <a:off x="2030732" y="2590800"/>
            <a:ext cx="5031736" cy="1815882"/>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gn="just"/>
            <a:r>
              <a:rPr lang="en-US" dirty="0">
                <a:solidFill>
                  <a:srgbClr val="000000"/>
                </a:solidFill>
                <a:latin typeface="Courier New" charset="0"/>
              </a:rPr>
              <a:t>PEK=Beijing, China</a:t>
            </a:r>
          </a:p>
          <a:p>
            <a:pPr algn="just"/>
            <a:r>
              <a:rPr lang="en-US" dirty="0">
                <a:solidFill>
                  <a:srgbClr val="000000"/>
                </a:solidFill>
                <a:latin typeface="Courier New" charset="0"/>
              </a:rPr>
              <a:t>NAY=Beijing, </a:t>
            </a:r>
            <a:r>
              <a:rPr lang="en-US" dirty="0" smtClean="0">
                <a:solidFill>
                  <a:srgbClr val="000000"/>
                </a:solidFill>
                <a:latin typeface="Courier New" charset="0"/>
              </a:rPr>
              <a:t>China</a:t>
            </a:r>
          </a:p>
          <a:p>
            <a:pPr algn="just"/>
            <a:r>
              <a:rPr lang="en-US" dirty="0">
                <a:solidFill>
                  <a:srgbClr val="000000"/>
                </a:solidFill>
                <a:latin typeface="Courier New" charset="0"/>
              </a:rPr>
              <a:t>SHA=Shanghai, China</a:t>
            </a:r>
          </a:p>
          <a:p>
            <a:pPr algn="just"/>
            <a:r>
              <a:rPr lang="en-US" dirty="0" smtClean="0">
                <a:solidFill>
                  <a:srgbClr val="000000"/>
                </a:solidFill>
                <a:latin typeface="Courier New" charset="0"/>
              </a:rPr>
              <a:t>PVG=Shanghai, China</a:t>
            </a:r>
          </a:p>
          <a:p>
            <a:pPr algn="just"/>
            <a:r>
              <a:rPr lang="en-US" dirty="0">
                <a:solidFill>
                  <a:srgbClr val="000000"/>
                </a:solidFill>
                <a:latin typeface="Courier New" charset="0"/>
              </a:rPr>
              <a:t>SZX=Shenzhen, China</a:t>
            </a:r>
          </a:p>
          <a:p>
            <a:pPr algn="just"/>
            <a:r>
              <a:rPr lang="en-US" dirty="0">
                <a:solidFill>
                  <a:srgbClr val="000000"/>
                </a:solidFill>
                <a:latin typeface="Courier New" charset="0"/>
              </a:rPr>
              <a:t>SFO=San Francisco, CA, USA</a:t>
            </a:r>
          </a:p>
          <a:p>
            <a:pPr algn="just"/>
            <a:r>
              <a:rPr lang="en-US" dirty="0" smtClean="0">
                <a:solidFill>
                  <a:srgbClr val="000000"/>
                </a:solidFill>
                <a:latin typeface="Courier New" charset="0"/>
              </a:rPr>
              <a:t>LHR=London</a:t>
            </a:r>
            <a:r>
              <a:rPr lang="en-US" dirty="0">
                <a:solidFill>
                  <a:srgbClr val="000000"/>
                </a:solidFill>
                <a:latin typeface="Courier New" charset="0"/>
              </a:rPr>
              <a:t>, England, United Kingdom</a:t>
            </a:r>
          </a:p>
          <a:p>
            <a:pPr algn="just"/>
            <a:r>
              <a:rPr lang="en-US" dirty="0" smtClean="0">
                <a:solidFill>
                  <a:srgbClr val="000000"/>
                </a:solidFill>
                <a:latin typeface="Courier New" charset="0"/>
              </a:rPr>
              <a:t>...</a:t>
            </a:r>
            <a:endParaRPr lang="en-US" dirty="0">
              <a:solidFill>
                <a:srgbClr val="000000"/>
              </a:solidFill>
              <a:latin typeface="Courier New" charset="0"/>
            </a:endParaRPr>
          </a:p>
        </p:txBody>
      </p:sp>
      <p:pic>
        <p:nvPicPr>
          <p:cNvPr id="5" name="Picture 4"/>
          <p:cNvPicPr>
            <a:picLocks noChangeAspect="1"/>
          </p:cNvPicPr>
          <p:nvPr/>
        </p:nvPicPr>
        <p:blipFill>
          <a:blip r:embed="rId3"/>
          <a:stretch>
            <a:fillRect/>
          </a:stretch>
        </p:blipFill>
        <p:spPr>
          <a:xfrm>
            <a:off x="2030732" y="4878000"/>
            <a:ext cx="5031736"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079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07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079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9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a:xfrm>
            <a:off x="0" y="76200"/>
            <a:ext cx="9144000" cy="1143000"/>
          </a:xfrm>
          <a:noFill/>
          <a:ln/>
        </p:spPr>
        <p:txBody>
          <a:bodyPr/>
          <a:lstStyle/>
          <a:p>
            <a:r>
              <a:rPr lang="en-US" altLang="zh-CN" sz="4000" dirty="0" smtClean="0">
                <a:solidFill>
                  <a:srgbClr val="FF0000"/>
                </a:solidFill>
              </a:rPr>
              <a:t>AirportCodes.cpp</a:t>
            </a:r>
            <a:endParaRPr lang="en-US" sz="4000" dirty="0">
              <a:solidFill>
                <a:schemeClr val="tx1"/>
              </a:solidFill>
            </a:endParaRPr>
          </a:p>
        </p:txBody>
      </p:sp>
      <p:sp>
        <p:nvSpPr>
          <p:cNvPr id="3" name="Rectangle 2"/>
          <p:cNvSpPr/>
          <p:nvPr/>
        </p:nvSpPr>
        <p:spPr>
          <a:xfrm>
            <a:off x="1295400" y="990600"/>
            <a:ext cx="6553200" cy="5816977"/>
          </a:xfrm>
          <a:prstGeom prst="rect">
            <a:avLst/>
          </a:prstGeom>
          <a:solidFill>
            <a:schemeClr val="bg1"/>
          </a:solidFill>
          <a:ln>
            <a:solidFill>
              <a:schemeClr val="tx1"/>
            </a:solidFill>
          </a:ln>
        </p:spPr>
        <p:txBody>
          <a:bodyPr wrap="square">
            <a:spAutoFit/>
          </a:bodyPr>
          <a:lstStyle/>
          <a:p>
            <a:r>
              <a:rPr lang="en-US" altLang="zh-CN" sz="1200" dirty="0" err="1">
                <a:latin typeface="Courier New" panose="02070309020205020404" pitchFamily="49" charset="0"/>
              </a:rPr>
              <a:t>int</a:t>
            </a:r>
            <a:r>
              <a:rPr lang="en-US" altLang="zh-CN" sz="1200" dirty="0">
                <a:latin typeface="Courier New" panose="02070309020205020404" pitchFamily="49" charset="0"/>
              </a:rPr>
              <a:t> main() {</a:t>
            </a:r>
          </a:p>
          <a:p>
            <a:r>
              <a:rPr lang="en-US" altLang="zh-CN" sz="1200" dirty="0">
                <a:latin typeface="Courier New" panose="02070309020205020404" pitchFamily="49" charset="0"/>
              </a:rPr>
              <a:t>   Map&lt;</a:t>
            </a:r>
            <a:r>
              <a:rPr lang="en-US" altLang="zh-CN" sz="1200" dirty="0" err="1">
                <a:latin typeface="Courier New" panose="02070309020205020404" pitchFamily="49" charset="0"/>
              </a:rPr>
              <a:t>string,string</a:t>
            </a:r>
            <a:r>
              <a:rPr lang="en-US" altLang="zh-CN" sz="1200" dirty="0">
                <a:latin typeface="Courier New" panose="02070309020205020404" pitchFamily="49" charset="0"/>
              </a:rPr>
              <a:t>&gt; </a:t>
            </a:r>
            <a:r>
              <a:rPr lang="en-US" altLang="zh-CN" sz="1200" dirty="0" err="1">
                <a:latin typeface="Courier New" panose="02070309020205020404" pitchFamily="49" charset="0"/>
              </a:rPr>
              <a:t>airportCodes</a:t>
            </a:r>
            <a:r>
              <a:rPr lang="en-US" altLang="zh-CN" sz="1200" dirty="0">
                <a:latin typeface="Courier New" panose="02070309020205020404" pitchFamily="49" charset="0"/>
              </a:rPr>
              <a:t>;</a:t>
            </a:r>
          </a:p>
          <a:p>
            <a:r>
              <a:rPr lang="en-US" altLang="zh-CN" sz="1200" dirty="0">
                <a:latin typeface="Courier New" panose="02070309020205020404" pitchFamily="49" charset="0"/>
              </a:rPr>
              <a:t>   </a:t>
            </a:r>
            <a:r>
              <a:rPr lang="en-US" altLang="zh-CN" sz="1200" dirty="0" err="1">
                <a:latin typeface="Courier New" panose="02070309020205020404" pitchFamily="49" charset="0"/>
              </a:rPr>
              <a:t>readCodeFile</a:t>
            </a:r>
            <a:r>
              <a:rPr lang="en-US" altLang="zh-CN" sz="1200" dirty="0">
                <a:latin typeface="Courier New" panose="02070309020205020404" pitchFamily="49" charset="0"/>
              </a:rPr>
              <a:t>("AirportCodes.txt", </a:t>
            </a:r>
            <a:r>
              <a:rPr lang="en-US" altLang="zh-CN" sz="1200" dirty="0" err="1">
                <a:latin typeface="Courier New" panose="02070309020205020404" pitchFamily="49" charset="0"/>
              </a:rPr>
              <a:t>airportCodes</a:t>
            </a:r>
            <a:r>
              <a:rPr lang="en-US" altLang="zh-CN" sz="1200" dirty="0">
                <a:latin typeface="Courier New" panose="02070309020205020404" pitchFamily="49" charset="0"/>
              </a:rPr>
              <a:t>);</a:t>
            </a:r>
          </a:p>
          <a:p>
            <a:r>
              <a:rPr lang="en-US" altLang="zh-CN" sz="1200" dirty="0">
                <a:latin typeface="Courier New" panose="02070309020205020404" pitchFamily="49" charset="0"/>
              </a:rPr>
              <a:t>   while (true) {</a:t>
            </a:r>
          </a:p>
          <a:p>
            <a:r>
              <a:rPr lang="en-US" altLang="zh-CN" sz="1200" dirty="0">
                <a:latin typeface="Courier New" panose="02070309020205020404" pitchFamily="49" charset="0"/>
              </a:rPr>
              <a:t>      string line;</a:t>
            </a:r>
          </a:p>
          <a:p>
            <a:r>
              <a:rPr lang="en-US" altLang="zh-CN" sz="1200" dirty="0">
                <a:latin typeface="Courier New" panose="02070309020205020404" pitchFamily="49" charset="0"/>
              </a:rPr>
              <a:t>      </a:t>
            </a:r>
            <a:r>
              <a:rPr lang="en-US" altLang="zh-CN" sz="1200" dirty="0" err="1">
                <a:latin typeface="Courier New" panose="02070309020205020404" pitchFamily="49" charset="0"/>
              </a:rPr>
              <a:t>cout</a:t>
            </a:r>
            <a:r>
              <a:rPr lang="en-US" altLang="zh-CN" sz="1200" dirty="0">
                <a:latin typeface="Courier New" panose="02070309020205020404" pitchFamily="49" charset="0"/>
              </a:rPr>
              <a:t> &lt;&lt; "Airport code: ";</a:t>
            </a:r>
          </a:p>
          <a:p>
            <a:r>
              <a:rPr lang="en-US" altLang="zh-CN" sz="1200" dirty="0">
                <a:latin typeface="Courier New" panose="02070309020205020404" pitchFamily="49" charset="0"/>
              </a:rPr>
              <a:t>      </a:t>
            </a:r>
            <a:r>
              <a:rPr lang="en-US" altLang="zh-CN" sz="1200" dirty="0" err="1">
                <a:latin typeface="Courier New" panose="02070309020205020404" pitchFamily="49" charset="0"/>
              </a:rPr>
              <a:t>getline</a:t>
            </a:r>
            <a:r>
              <a:rPr lang="en-US" altLang="zh-CN" sz="1200" dirty="0">
                <a:latin typeface="Courier New" panose="02070309020205020404" pitchFamily="49" charset="0"/>
              </a:rPr>
              <a:t>(</a:t>
            </a:r>
            <a:r>
              <a:rPr lang="en-US" altLang="zh-CN" sz="1200" dirty="0" err="1">
                <a:latin typeface="Courier New" panose="02070309020205020404" pitchFamily="49" charset="0"/>
              </a:rPr>
              <a:t>cin</a:t>
            </a:r>
            <a:r>
              <a:rPr lang="en-US" altLang="zh-CN" sz="1200" dirty="0">
                <a:latin typeface="Courier New" panose="02070309020205020404" pitchFamily="49" charset="0"/>
              </a:rPr>
              <a:t>, line);</a:t>
            </a:r>
          </a:p>
          <a:p>
            <a:r>
              <a:rPr lang="en-US" altLang="zh-CN" sz="1200" dirty="0">
                <a:latin typeface="Courier New" panose="02070309020205020404" pitchFamily="49" charset="0"/>
              </a:rPr>
              <a:t>      if (line == "") break;</a:t>
            </a:r>
          </a:p>
          <a:p>
            <a:r>
              <a:rPr lang="en-US" altLang="zh-CN" sz="1200" dirty="0">
                <a:latin typeface="Courier New" panose="02070309020205020404" pitchFamily="49" charset="0"/>
              </a:rPr>
              <a:t>      string code = </a:t>
            </a:r>
            <a:r>
              <a:rPr lang="en-US" altLang="zh-CN" sz="1200" dirty="0" err="1">
                <a:latin typeface="Courier New" panose="02070309020205020404" pitchFamily="49" charset="0"/>
              </a:rPr>
              <a:t>toUpperCase</a:t>
            </a:r>
            <a:r>
              <a:rPr lang="en-US" altLang="zh-CN" sz="1200" dirty="0">
                <a:latin typeface="Courier New" panose="02070309020205020404" pitchFamily="49" charset="0"/>
              </a:rPr>
              <a:t>(line);</a:t>
            </a:r>
          </a:p>
          <a:p>
            <a:r>
              <a:rPr lang="en-US" altLang="zh-CN" sz="1200" dirty="0">
                <a:latin typeface="Courier New" panose="02070309020205020404" pitchFamily="49" charset="0"/>
              </a:rPr>
              <a:t>      if (</a:t>
            </a:r>
            <a:r>
              <a:rPr lang="en-US" altLang="zh-CN" sz="1200" dirty="0" err="1">
                <a:latin typeface="Courier New" panose="02070309020205020404" pitchFamily="49" charset="0"/>
              </a:rPr>
              <a:t>airportCodes.containsKey</a:t>
            </a:r>
            <a:r>
              <a:rPr lang="en-US" altLang="zh-CN" sz="1200" dirty="0">
                <a:latin typeface="Courier New" panose="02070309020205020404" pitchFamily="49" charset="0"/>
              </a:rPr>
              <a:t>(code)) {</a:t>
            </a:r>
          </a:p>
          <a:p>
            <a:r>
              <a:rPr lang="en-US" altLang="zh-CN" sz="1200" dirty="0">
                <a:latin typeface="Courier New" panose="02070309020205020404" pitchFamily="49" charset="0"/>
              </a:rPr>
              <a:t>         </a:t>
            </a:r>
            <a:r>
              <a:rPr lang="en-US" altLang="zh-CN" sz="1200" dirty="0" err="1">
                <a:latin typeface="Courier New" panose="02070309020205020404" pitchFamily="49" charset="0"/>
              </a:rPr>
              <a:t>cout</a:t>
            </a:r>
            <a:r>
              <a:rPr lang="en-US" altLang="zh-CN" sz="1200" dirty="0">
                <a:latin typeface="Courier New" panose="02070309020205020404" pitchFamily="49" charset="0"/>
              </a:rPr>
              <a:t> &lt;&lt; code &lt;&lt; " is in " &lt;&lt; </a:t>
            </a:r>
            <a:r>
              <a:rPr lang="en-US" altLang="zh-CN" sz="1200" dirty="0" err="1">
                <a:latin typeface="Courier New" panose="02070309020205020404" pitchFamily="49" charset="0"/>
              </a:rPr>
              <a:t>airportCodes.get</a:t>
            </a:r>
            <a:r>
              <a:rPr lang="en-US" altLang="zh-CN" sz="1200" dirty="0">
                <a:latin typeface="Courier New" panose="02070309020205020404" pitchFamily="49" charset="0"/>
              </a:rPr>
              <a:t>(code) &lt;&lt; </a:t>
            </a:r>
            <a:r>
              <a:rPr lang="en-US" altLang="zh-CN" sz="1200" dirty="0" err="1">
                <a:latin typeface="Courier New" panose="02070309020205020404" pitchFamily="49" charset="0"/>
              </a:rPr>
              <a:t>endl</a:t>
            </a:r>
            <a:r>
              <a:rPr lang="en-US" altLang="zh-CN" sz="1200" dirty="0">
                <a:latin typeface="Courier New" panose="02070309020205020404" pitchFamily="49" charset="0"/>
              </a:rPr>
              <a:t>;</a:t>
            </a:r>
          </a:p>
          <a:p>
            <a:r>
              <a:rPr lang="en-US" altLang="zh-CN" sz="1200" dirty="0">
                <a:latin typeface="Courier New" panose="02070309020205020404" pitchFamily="49" charset="0"/>
              </a:rPr>
              <a:t>      } else {</a:t>
            </a:r>
          </a:p>
          <a:p>
            <a:r>
              <a:rPr lang="en-US" altLang="zh-CN" sz="1200" dirty="0">
                <a:latin typeface="Courier New" panose="02070309020205020404" pitchFamily="49" charset="0"/>
              </a:rPr>
              <a:t>         </a:t>
            </a:r>
            <a:r>
              <a:rPr lang="en-US" altLang="zh-CN" sz="1200" dirty="0" err="1">
                <a:latin typeface="Courier New" panose="02070309020205020404" pitchFamily="49" charset="0"/>
              </a:rPr>
              <a:t>cout</a:t>
            </a:r>
            <a:r>
              <a:rPr lang="en-US" altLang="zh-CN" sz="1200" dirty="0">
                <a:latin typeface="Courier New" panose="02070309020205020404" pitchFamily="49" charset="0"/>
              </a:rPr>
              <a:t> &lt;&lt; "There is no such airport code" &lt;&lt; </a:t>
            </a:r>
            <a:r>
              <a:rPr lang="en-US" altLang="zh-CN" sz="1200" dirty="0" err="1">
                <a:latin typeface="Courier New" panose="02070309020205020404" pitchFamily="49" charset="0"/>
              </a:rPr>
              <a:t>endl</a:t>
            </a:r>
            <a:r>
              <a:rPr lang="en-US" altLang="zh-CN" sz="1200" dirty="0">
                <a:latin typeface="Courier New" panose="02070309020205020404" pitchFamily="49" charset="0"/>
              </a:rPr>
              <a:t>;</a:t>
            </a:r>
          </a:p>
          <a:p>
            <a:r>
              <a:rPr lang="en-US" altLang="zh-CN" sz="1200" dirty="0">
                <a:latin typeface="Courier New" panose="02070309020205020404" pitchFamily="49" charset="0"/>
              </a:rPr>
              <a:t>      }</a:t>
            </a:r>
          </a:p>
          <a:p>
            <a:r>
              <a:rPr lang="en-US" altLang="zh-CN" sz="1200" dirty="0">
                <a:latin typeface="Courier New" panose="02070309020205020404" pitchFamily="49" charset="0"/>
              </a:rPr>
              <a:t>   }</a:t>
            </a:r>
          </a:p>
          <a:p>
            <a:r>
              <a:rPr lang="en-US" altLang="zh-CN" sz="1200" dirty="0">
                <a:latin typeface="Courier New" panose="02070309020205020404" pitchFamily="49" charset="0"/>
              </a:rPr>
              <a:t>   return 0;</a:t>
            </a:r>
          </a:p>
          <a:p>
            <a:r>
              <a:rPr lang="en-US" altLang="zh-CN" sz="1200" dirty="0" smtClean="0">
                <a:latin typeface="Courier New" panose="02070309020205020404" pitchFamily="49" charset="0"/>
              </a:rPr>
              <a:t>}</a:t>
            </a:r>
          </a:p>
          <a:p>
            <a:r>
              <a:rPr lang="en-US" altLang="zh-CN" sz="1200" dirty="0">
                <a:latin typeface="Courier New" panose="02070309020205020404" pitchFamily="49" charset="0"/>
              </a:rPr>
              <a:t>void </a:t>
            </a:r>
            <a:r>
              <a:rPr lang="en-US" altLang="zh-CN" sz="1200" dirty="0" err="1">
                <a:latin typeface="Courier New" panose="02070309020205020404" pitchFamily="49" charset="0"/>
              </a:rPr>
              <a:t>readCodeFile</a:t>
            </a:r>
            <a:r>
              <a:rPr lang="en-US" altLang="zh-CN" sz="1200" dirty="0">
                <a:latin typeface="Courier New" panose="02070309020205020404" pitchFamily="49" charset="0"/>
              </a:rPr>
              <a:t>(string filename, Map&lt;</a:t>
            </a:r>
            <a:r>
              <a:rPr lang="en-US" altLang="zh-CN" sz="1200" dirty="0" err="1">
                <a:latin typeface="Courier New" panose="02070309020205020404" pitchFamily="49" charset="0"/>
              </a:rPr>
              <a:t>string,string</a:t>
            </a:r>
            <a:r>
              <a:rPr lang="en-US" altLang="zh-CN" sz="1200" dirty="0">
                <a:latin typeface="Courier New" panose="02070309020205020404" pitchFamily="49" charset="0"/>
              </a:rPr>
              <a:t>&gt; &amp; map) {</a:t>
            </a:r>
          </a:p>
          <a:p>
            <a:r>
              <a:rPr lang="en-US" altLang="zh-CN" sz="1200" dirty="0">
                <a:latin typeface="Courier New" panose="02070309020205020404" pitchFamily="49" charset="0"/>
              </a:rPr>
              <a:t>   </a:t>
            </a:r>
            <a:r>
              <a:rPr lang="en-US" altLang="zh-CN" sz="1200" dirty="0" err="1">
                <a:latin typeface="Courier New" panose="02070309020205020404" pitchFamily="49" charset="0"/>
              </a:rPr>
              <a:t>ifstream</a:t>
            </a:r>
            <a:r>
              <a:rPr lang="en-US" altLang="zh-CN" sz="1200" dirty="0">
                <a:latin typeface="Courier New" panose="02070309020205020404" pitchFamily="49" charset="0"/>
              </a:rPr>
              <a:t> </a:t>
            </a:r>
            <a:r>
              <a:rPr lang="en-US" altLang="zh-CN" sz="1200" dirty="0" err="1">
                <a:latin typeface="Courier New" panose="02070309020205020404" pitchFamily="49" charset="0"/>
              </a:rPr>
              <a:t>infile</a:t>
            </a:r>
            <a:r>
              <a:rPr lang="en-US" altLang="zh-CN" sz="1200" dirty="0">
                <a:latin typeface="Courier New" panose="02070309020205020404" pitchFamily="49" charset="0"/>
              </a:rPr>
              <a:t>;</a:t>
            </a:r>
          </a:p>
          <a:p>
            <a:r>
              <a:rPr lang="en-US" altLang="zh-CN" sz="1200" dirty="0">
                <a:latin typeface="Courier New" panose="02070309020205020404" pitchFamily="49" charset="0"/>
              </a:rPr>
              <a:t>   </a:t>
            </a:r>
            <a:r>
              <a:rPr lang="en-US" altLang="zh-CN" sz="1200" dirty="0" err="1">
                <a:latin typeface="Courier New" panose="02070309020205020404" pitchFamily="49" charset="0"/>
              </a:rPr>
              <a:t>infile.open</a:t>
            </a:r>
            <a:r>
              <a:rPr lang="en-US" altLang="zh-CN" sz="1200" dirty="0">
                <a:latin typeface="Courier New" panose="02070309020205020404" pitchFamily="49" charset="0"/>
              </a:rPr>
              <a:t>(</a:t>
            </a:r>
            <a:r>
              <a:rPr lang="en-US" altLang="zh-CN" sz="1200" dirty="0" err="1">
                <a:latin typeface="Courier New" panose="02070309020205020404" pitchFamily="49" charset="0"/>
              </a:rPr>
              <a:t>filename.c_str</a:t>
            </a:r>
            <a:r>
              <a:rPr lang="en-US" altLang="zh-CN" sz="1200" dirty="0">
                <a:latin typeface="Courier New" panose="02070309020205020404" pitchFamily="49" charset="0"/>
              </a:rPr>
              <a:t>());</a:t>
            </a:r>
          </a:p>
          <a:p>
            <a:r>
              <a:rPr lang="en-US" altLang="zh-CN" sz="1200" dirty="0">
                <a:latin typeface="Courier New" panose="02070309020205020404" pitchFamily="49" charset="0"/>
              </a:rPr>
              <a:t>   if (</a:t>
            </a:r>
            <a:r>
              <a:rPr lang="en-US" altLang="zh-CN" sz="1200" dirty="0" err="1">
                <a:latin typeface="Courier New" panose="02070309020205020404" pitchFamily="49" charset="0"/>
              </a:rPr>
              <a:t>infile.fail</a:t>
            </a:r>
            <a:r>
              <a:rPr lang="en-US" altLang="zh-CN" sz="1200" dirty="0">
                <a:latin typeface="Courier New" panose="02070309020205020404" pitchFamily="49" charset="0"/>
              </a:rPr>
              <a:t>()) error("Can't read the data file");</a:t>
            </a:r>
          </a:p>
          <a:p>
            <a:r>
              <a:rPr lang="en-US" altLang="zh-CN" sz="1200" dirty="0">
                <a:latin typeface="Courier New" panose="02070309020205020404" pitchFamily="49" charset="0"/>
              </a:rPr>
              <a:t>   string line;</a:t>
            </a:r>
          </a:p>
          <a:p>
            <a:r>
              <a:rPr lang="en-US" altLang="zh-CN" sz="1200" dirty="0">
                <a:latin typeface="Courier New" panose="02070309020205020404" pitchFamily="49" charset="0"/>
              </a:rPr>
              <a:t>   while (</a:t>
            </a:r>
            <a:r>
              <a:rPr lang="en-US" altLang="zh-CN" sz="1200" dirty="0" err="1">
                <a:latin typeface="Courier New" panose="02070309020205020404" pitchFamily="49" charset="0"/>
              </a:rPr>
              <a:t>getline</a:t>
            </a:r>
            <a:r>
              <a:rPr lang="en-US" altLang="zh-CN" sz="1200" dirty="0">
                <a:latin typeface="Courier New" panose="02070309020205020404" pitchFamily="49" charset="0"/>
              </a:rPr>
              <a:t>(</a:t>
            </a:r>
            <a:r>
              <a:rPr lang="en-US" altLang="zh-CN" sz="1200" dirty="0" err="1">
                <a:latin typeface="Courier New" panose="02070309020205020404" pitchFamily="49" charset="0"/>
              </a:rPr>
              <a:t>infile</a:t>
            </a:r>
            <a:r>
              <a:rPr lang="en-US" altLang="zh-CN" sz="1200" dirty="0">
                <a:latin typeface="Courier New" panose="02070309020205020404" pitchFamily="49" charset="0"/>
              </a:rPr>
              <a:t>, line)) {</a:t>
            </a:r>
          </a:p>
          <a:p>
            <a:r>
              <a:rPr lang="en-US" altLang="zh-CN" sz="1200" dirty="0">
                <a:latin typeface="Courier New" panose="02070309020205020404" pitchFamily="49" charset="0"/>
              </a:rPr>
              <a:t>      if (</a:t>
            </a:r>
            <a:r>
              <a:rPr lang="en-US" altLang="zh-CN" sz="1200" dirty="0" err="1">
                <a:latin typeface="Courier New" panose="02070309020205020404" pitchFamily="49" charset="0"/>
              </a:rPr>
              <a:t>line.length</a:t>
            </a:r>
            <a:r>
              <a:rPr lang="en-US" altLang="zh-CN" sz="1200" dirty="0">
                <a:latin typeface="Courier New" panose="02070309020205020404" pitchFamily="49" charset="0"/>
              </a:rPr>
              <a:t>() &lt; 4 || line[3] != '=') {</a:t>
            </a:r>
          </a:p>
          <a:p>
            <a:r>
              <a:rPr lang="en-US" altLang="zh-CN" sz="1200" dirty="0">
                <a:latin typeface="Courier New" panose="02070309020205020404" pitchFamily="49" charset="0"/>
              </a:rPr>
              <a:t>         error("Illegal data line: " + line);</a:t>
            </a:r>
          </a:p>
          <a:p>
            <a:r>
              <a:rPr lang="en-US" altLang="zh-CN" sz="1200" dirty="0">
                <a:latin typeface="Courier New" panose="02070309020205020404" pitchFamily="49" charset="0"/>
              </a:rPr>
              <a:t>      }</a:t>
            </a:r>
          </a:p>
          <a:p>
            <a:r>
              <a:rPr lang="en-US" altLang="zh-CN" sz="1200" dirty="0">
                <a:latin typeface="Courier New" panose="02070309020205020404" pitchFamily="49" charset="0"/>
              </a:rPr>
              <a:t>      string code = </a:t>
            </a:r>
            <a:r>
              <a:rPr lang="en-US" altLang="zh-CN" sz="1200" dirty="0" err="1">
                <a:latin typeface="Courier New" panose="02070309020205020404" pitchFamily="49" charset="0"/>
              </a:rPr>
              <a:t>toUpperCase</a:t>
            </a:r>
            <a:r>
              <a:rPr lang="en-US" altLang="zh-CN" sz="1200" dirty="0">
                <a:latin typeface="Courier New" panose="02070309020205020404" pitchFamily="49" charset="0"/>
              </a:rPr>
              <a:t>(</a:t>
            </a:r>
            <a:r>
              <a:rPr lang="en-US" altLang="zh-CN" sz="1200" dirty="0" err="1">
                <a:latin typeface="Courier New" panose="02070309020205020404" pitchFamily="49" charset="0"/>
              </a:rPr>
              <a:t>line.substr</a:t>
            </a:r>
            <a:r>
              <a:rPr lang="en-US" altLang="zh-CN" sz="1200" dirty="0">
                <a:latin typeface="Courier New" panose="02070309020205020404" pitchFamily="49" charset="0"/>
              </a:rPr>
              <a:t>(0, 3));</a:t>
            </a:r>
          </a:p>
          <a:p>
            <a:r>
              <a:rPr lang="en-US" altLang="zh-CN" sz="1200" dirty="0">
                <a:latin typeface="Courier New" panose="02070309020205020404" pitchFamily="49" charset="0"/>
              </a:rPr>
              <a:t>      </a:t>
            </a:r>
            <a:r>
              <a:rPr lang="en-US" altLang="zh-CN" sz="1200" dirty="0" err="1">
                <a:latin typeface="Courier New" panose="02070309020205020404" pitchFamily="49" charset="0"/>
              </a:rPr>
              <a:t>map.put</a:t>
            </a:r>
            <a:r>
              <a:rPr lang="en-US" altLang="zh-CN" sz="1200" dirty="0">
                <a:latin typeface="Courier New" panose="02070309020205020404" pitchFamily="49" charset="0"/>
              </a:rPr>
              <a:t>(code, </a:t>
            </a:r>
            <a:r>
              <a:rPr lang="en-US" altLang="zh-CN" sz="1200" dirty="0" err="1">
                <a:latin typeface="Courier New" panose="02070309020205020404" pitchFamily="49" charset="0"/>
              </a:rPr>
              <a:t>line.substr</a:t>
            </a:r>
            <a:r>
              <a:rPr lang="en-US" altLang="zh-CN" sz="1200" dirty="0">
                <a:latin typeface="Courier New" panose="02070309020205020404" pitchFamily="49" charset="0"/>
              </a:rPr>
              <a:t>(4));</a:t>
            </a:r>
          </a:p>
          <a:p>
            <a:r>
              <a:rPr lang="en-US" altLang="zh-CN" sz="1200" dirty="0">
                <a:latin typeface="Courier New" panose="02070309020205020404" pitchFamily="49" charset="0"/>
              </a:rPr>
              <a:t>   }</a:t>
            </a:r>
          </a:p>
          <a:p>
            <a:r>
              <a:rPr lang="en-US" altLang="zh-CN" sz="1200" dirty="0">
                <a:latin typeface="Courier New" panose="02070309020205020404" pitchFamily="49" charset="0"/>
              </a:rPr>
              <a:t>   </a:t>
            </a:r>
            <a:r>
              <a:rPr lang="en-US" altLang="zh-CN" sz="1200" dirty="0" err="1">
                <a:latin typeface="Courier New" panose="02070309020205020404" pitchFamily="49" charset="0"/>
              </a:rPr>
              <a:t>infile.close</a:t>
            </a:r>
            <a:r>
              <a:rPr lang="en-US" altLang="zh-CN" sz="1200" dirty="0">
                <a:latin typeface="Courier New" panose="02070309020205020404" pitchFamily="49" charset="0"/>
              </a:rPr>
              <a:t>();</a:t>
            </a:r>
          </a:p>
          <a:p>
            <a:r>
              <a:rPr lang="en-US" altLang="zh-CN" sz="1200" dirty="0" smtClean="0">
                <a:latin typeface="Courier New" panose="02070309020205020404" pitchFamily="49" charset="0"/>
              </a:rPr>
              <a:t>}</a:t>
            </a:r>
            <a:endParaRPr lang="en-US" altLang="zh-CN" sz="1200" dirty="0">
              <a:latin typeface="Courier New" panose="02070309020205020404" pitchFamily="49" charset="0"/>
            </a:endParaRPr>
          </a:p>
        </p:txBody>
      </p:sp>
    </p:spTree>
    <p:extLst>
      <p:ext uri="{BB962C8B-B14F-4D97-AF65-F5344CB8AC3E}">
        <p14:creationId xmlns:p14="http://schemas.microsoft.com/office/powerpoint/2010/main" val="29328001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Symbol Tables</a:t>
            </a:r>
            <a:endParaRPr lang="en-US" sz="4000" dirty="0">
              <a:solidFill>
                <a:schemeClr val="tx1"/>
              </a:solidFill>
            </a:endParaRPr>
          </a:p>
        </p:txBody>
      </p:sp>
      <p:sp>
        <p:nvSpPr>
          <p:cNvPr id="614413" name="Text Box 13"/>
          <p:cNvSpPr txBox="1">
            <a:spLocks noChangeArrowheads="1"/>
          </p:cNvSpPr>
          <p:nvPr/>
        </p:nvSpPr>
        <p:spPr bwMode="auto">
          <a:xfrm>
            <a:off x="479802" y="1159988"/>
            <a:ext cx="8206998" cy="5175199"/>
          </a:xfrm>
          <a:prstGeom prst="rect">
            <a:avLst/>
          </a:prstGeom>
          <a:noFill/>
          <a:ln w="9525">
            <a:noFill/>
            <a:miter lim="800000"/>
            <a:headEnd/>
            <a:tailEnd/>
          </a:ln>
          <a:effectLst/>
        </p:spPr>
        <p:txBody>
          <a:bodyPr wrap="square">
            <a:prstTxWarp prst="textNoShape">
              <a:avLst/>
            </a:prstTxWarp>
            <a:spAutoFit/>
          </a:bodyPr>
          <a:lstStyle/>
          <a:p>
            <a:pPr marL="342900" indent="-342900">
              <a:lnSpc>
                <a:spcPct val="85000"/>
              </a:lnSpc>
              <a:spcBef>
                <a:spcPts val="0"/>
              </a:spcBef>
              <a:spcAft>
                <a:spcPts val="1200"/>
              </a:spcAft>
              <a:buFont typeface="Arial" panose="020B0604020202020204" pitchFamily="34" charset="0"/>
              <a:buChar char="•"/>
            </a:pPr>
            <a:r>
              <a:rPr lang="en-US" sz="2400" b="0" dirty="0">
                <a:solidFill>
                  <a:srgbClr val="000000"/>
                </a:solidFill>
              </a:rPr>
              <a:t>A map is often called a </a:t>
            </a:r>
            <a:r>
              <a:rPr lang="en-US" sz="2400" i="1" dirty="0">
                <a:solidFill>
                  <a:srgbClr val="FF0000"/>
                </a:solidFill>
              </a:rPr>
              <a:t>symbol table</a:t>
            </a:r>
            <a:r>
              <a:rPr lang="en-US" sz="2400" dirty="0">
                <a:solidFill>
                  <a:srgbClr val="000000"/>
                </a:solidFill>
              </a:rPr>
              <a:t> </a:t>
            </a:r>
            <a:r>
              <a:rPr lang="en-US" sz="2400" b="0" dirty="0">
                <a:solidFill>
                  <a:srgbClr val="000000"/>
                </a:solidFill>
              </a:rPr>
              <a:t>when it is used in the context of a programming language, because it is precisely the structure you need to store variables and their values.</a:t>
            </a:r>
          </a:p>
          <a:p>
            <a:pPr marL="342900" indent="-342900">
              <a:lnSpc>
                <a:spcPct val="85000"/>
              </a:lnSpc>
              <a:spcBef>
                <a:spcPts val="0"/>
              </a:spcBef>
              <a:spcAft>
                <a:spcPts val="1200"/>
              </a:spcAft>
              <a:buFont typeface="Arial" panose="020B0604020202020204" pitchFamily="34" charset="0"/>
              <a:buChar char="•"/>
            </a:pPr>
            <a:r>
              <a:rPr lang="en-US" sz="2400" b="0" dirty="0">
                <a:solidFill>
                  <a:srgbClr val="000000"/>
                </a:solidFill>
              </a:rPr>
              <a:t>For example, if you are working in an application in which you need to assign floating-point values to variable names, you could do so using a map declared as follows:</a:t>
            </a:r>
          </a:p>
          <a:p>
            <a:pPr marL="342900" indent="-342900">
              <a:lnSpc>
                <a:spcPct val="85000"/>
              </a:lnSpc>
              <a:spcBef>
                <a:spcPts val="0"/>
              </a:spcBef>
              <a:spcAft>
                <a:spcPts val="1200"/>
              </a:spcAft>
              <a:buFont typeface="Arial" panose="020B0604020202020204" pitchFamily="34" charset="0"/>
              <a:buChar char="•"/>
            </a:pPr>
            <a:endParaRPr lang="en-US" sz="2400" b="0" dirty="0">
              <a:solidFill>
                <a:srgbClr val="000000"/>
              </a:solidFill>
            </a:endParaRPr>
          </a:p>
          <a:p>
            <a:pPr marL="342900" indent="-342900">
              <a:lnSpc>
                <a:spcPct val="85000"/>
              </a:lnSpc>
              <a:spcBef>
                <a:spcPts val="0"/>
              </a:spcBef>
              <a:spcAft>
                <a:spcPts val="1200"/>
              </a:spcAft>
              <a:buFont typeface="Arial" panose="020B0604020202020204" pitchFamily="34" charset="0"/>
              <a:buChar char="•"/>
            </a:pPr>
            <a:r>
              <a:rPr lang="en-US" altLang="zh-CN" sz="2400" b="0" dirty="0">
                <a:solidFill>
                  <a:srgbClr val="000000"/>
                </a:solidFill>
              </a:rPr>
              <a:t>Write a C++ program that declares such a symbol table and then reads in command lines from the user, which must be in one of the following forms:</a:t>
            </a:r>
          </a:p>
          <a:p>
            <a:pPr marL="627063" lvl="1" indent="-269875">
              <a:lnSpc>
                <a:spcPct val="85000"/>
              </a:lnSpc>
              <a:spcAft>
                <a:spcPct val="20000"/>
              </a:spcAft>
              <a:buFontTx/>
              <a:buChar char="•"/>
            </a:pPr>
            <a:r>
              <a:rPr lang="en-US" altLang="zh-CN" sz="2200" b="0" dirty="0">
                <a:solidFill>
                  <a:srgbClr val="000000"/>
                </a:solidFill>
              </a:rPr>
              <a:t>A simple assignment statement of the form </a:t>
            </a:r>
            <a:r>
              <a:rPr lang="en-US" altLang="zh-CN" sz="2200" b="0" i="1" dirty="0">
                <a:solidFill>
                  <a:srgbClr val="000000"/>
                </a:solidFill>
              </a:rPr>
              <a:t>var</a:t>
            </a:r>
            <a:r>
              <a:rPr lang="en-US" altLang="zh-CN" sz="2200" dirty="0">
                <a:solidFill>
                  <a:srgbClr val="000000"/>
                </a:solidFill>
                <a:latin typeface="Courier New" charset="0"/>
              </a:rPr>
              <a:t> </a:t>
            </a:r>
            <a:r>
              <a:rPr lang="en-US" altLang="zh-CN" sz="2000" dirty="0">
                <a:solidFill>
                  <a:srgbClr val="000000"/>
                </a:solidFill>
                <a:latin typeface="Courier New" charset="0"/>
              </a:rPr>
              <a:t>=</a:t>
            </a:r>
            <a:r>
              <a:rPr lang="en-US" altLang="zh-CN" sz="2200" dirty="0">
                <a:solidFill>
                  <a:srgbClr val="000000"/>
                </a:solidFill>
                <a:latin typeface="Courier New" charset="0"/>
              </a:rPr>
              <a:t> </a:t>
            </a:r>
            <a:r>
              <a:rPr lang="en-US" altLang="zh-CN" sz="2200" b="0" i="1" dirty="0">
                <a:solidFill>
                  <a:srgbClr val="000000"/>
                </a:solidFill>
              </a:rPr>
              <a:t>number</a:t>
            </a:r>
            <a:r>
              <a:rPr lang="en-US" altLang="zh-CN" sz="2200" b="0" dirty="0">
                <a:solidFill>
                  <a:srgbClr val="000000"/>
                </a:solidFill>
              </a:rPr>
              <a:t>.</a:t>
            </a:r>
          </a:p>
          <a:p>
            <a:pPr marL="627063" lvl="1" indent="-269875">
              <a:lnSpc>
                <a:spcPct val="85000"/>
              </a:lnSpc>
              <a:spcAft>
                <a:spcPct val="20000"/>
              </a:spcAft>
              <a:buFontTx/>
              <a:buChar char="•"/>
            </a:pPr>
            <a:r>
              <a:rPr lang="en-US" altLang="zh-CN" sz="2200" b="0" dirty="0">
                <a:solidFill>
                  <a:srgbClr val="000000"/>
                </a:solidFill>
              </a:rPr>
              <a:t>A variable alone on a line, which is a request to display its value.</a:t>
            </a:r>
          </a:p>
          <a:p>
            <a:pPr marL="627063" lvl="1" indent="-269875">
              <a:lnSpc>
                <a:spcPct val="85000"/>
              </a:lnSpc>
              <a:spcAft>
                <a:spcPct val="20000"/>
              </a:spcAft>
              <a:buFontTx/>
              <a:buChar char="•"/>
            </a:pPr>
            <a:r>
              <a:rPr lang="en-US" altLang="zh-CN" sz="2200" b="0" dirty="0">
                <a:solidFill>
                  <a:srgbClr val="000000"/>
                </a:solidFill>
              </a:rPr>
              <a:t>The command </a:t>
            </a:r>
            <a:r>
              <a:rPr lang="en-US" altLang="zh-CN" sz="2000" dirty="0">
                <a:solidFill>
                  <a:srgbClr val="000000"/>
                </a:solidFill>
                <a:latin typeface="Courier New" charset="0"/>
              </a:rPr>
              <a:t>list</a:t>
            </a:r>
            <a:r>
              <a:rPr lang="en-US" altLang="zh-CN" sz="2200" b="0" dirty="0">
                <a:solidFill>
                  <a:srgbClr val="000000"/>
                </a:solidFill>
              </a:rPr>
              <a:t>, which lists all the variables.</a:t>
            </a:r>
          </a:p>
          <a:p>
            <a:pPr marL="627063" lvl="1" indent="-269875">
              <a:lnSpc>
                <a:spcPct val="85000"/>
              </a:lnSpc>
              <a:spcAft>
                <a:spcPct val="20000"/>
              </a:spcAft>
              <a:buFontTx/>
              <a:buChar char="•"/>
            </a:pPr>
            <a:r>
              <a:rPr lang="en-US" altLang="zh-CN" sz="2200" b="0" dirty="0">
                <a:solidFill>
                  <a:srgbClr val="000000"/>
                </a:solidFill>
              </a:rPr>
              <a:t>The command </a:t>
            </a:r>
            <a:r>
              <a:rPr lang="en-US" altLang="zh-CN" sz="2000" dirty="0">
                <a:solidFill>
                  <a:srgbClr val="000000"/>
                </a:solidFill>
                <a:latin typeface="Courier New" charset="0"/>
              </a:rPr>
              <a:t>quit</a:t>
            </a:r>
            <a:r>
              <a:rPr lang="en-US" altLang="zh-CN" sz="2200" b="0" dirty="0">
                <a:solidFill>
                  <a:srgbClr val="000000"/>
                </a:solidFill>
              </a:rPr>
              <a:t>, which exits from the program.</a:t>
            </a:r>
          </a:p>
        </p:txBody>
      </p:sp>
      <p:sp>
        <p:nvSpPr>
          <p:cNvPr id="614445" name="Text Box 45"/>
          <p:cNvSpPr txBox="1">
            <a:spLocks noChangeArrowheads="1"/>
          </p:cNvSpPr>
          <p:nvPr/>
        </p:nvSpPr>
        <p:spPr bwMode="auto">
          <a:xfrm>
            <a:off x="2095500" y="3276600"/>
            <a:ext cx="4953000" cy="3968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spcBef>
                <a:spcPct val="50000"/>
              </a:spcBef>
            </a:pPr>
            <a:r>
              <a:rPr lang="en-US" sz="2000" dirty="0">
                <a:solidFill>
                  <a:srgbClr val="000000"/>
                </a:solidFill>
                <a:latin typeface="Courier New" charset="0"/>
              </a:rPr>
              <a:t>Map&lt;</a:t>
            </a:r>
            <a:r>
              <a:rPr lang="en-US" sz="2000" dirty="0" err="1">
                <a:solidFill>
                  <a:srgbClr val="000000"/>
                </a:solidFill>
                <a:latin typeface="Courier New" charset="0"/>
              </a:rPr>
              <a:t>string,double</a:t>
            </a:r>
            <a:r>
              <a:rPr lang="en-US" sz="2000" dirty="0">
                <a:solidFill>
                  <a:srgbClr val="000000"/>
                </a:solidFill>
                <a:latin typeface="Courier New" charset="0"/>
              </a:rPr>
              <a:t>&gt; </a:t>
            </a:r>
            <a:r>
              <a:rPr lang="en-US" sz="2000" dirty="0" err="1">
                <a:solidFill>
                  <a:srgbClr val="000000"/>
                </a:solidFill>
                <a:latin typeface="Courier New" charset="0"/>
              </a:rPr>
              <a:t>symbolTable</a:t>
            </a:r>
            <a:r>
              <a:rPr lang="en-US" sz="20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1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4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4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4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41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4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4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Symbol Table Sample Run</a:t>
            </a:r>
            <a:endParaRPr lang="en-US" sz="4000" dirty="0">
              <a:solidFill>
                <a:schemeClr val="tx1"/>
              </a:solidFill>
            </a:endParaRPr>
          </a:p>
        </p:txBody>
      </p:sp>
      <p:pic>
        <p:nvPicPr>
          <p:cNvPr id="624666" name="Picture 26" descr="Console-7"/>
          <p:cNvPicPr>
            <a:picLocks noChangeAspect="1" noChangeArrowheads="1"/>
          </p:cNvPicPr>
          <p:nvPr/>
        </p:nvPicPr>
        <p:blipFill>
          <a:blip r:embed="rId3"/>
          <a:srcRect/>
          <a:stretch>
            <a:fillRect/>
          </a:stretch>
        </p:blipFill>
        <p:spPr bwMode="auto">
          <a:xfrm>
            <a:off x="1524000" y="1279525"/>
            <a:ext cx="6096000" cy="5121275"/>
          </a:xfrm>
          <a:prstGeom prst="rect">
            <a:avLst/>
          </a:prstGeom>
          <a:noFill/>
        </p:spPr>
      </p:pic>
      <p:sp>
        <p:nvSpPr>
          <p:cNvPr id="624646" name="Text Box 6"/>
          <p:cNvSpPr txBox="1">
            <a:spLocks noChangeArrowheads="1"/>
          </p:cNvSpPr>
          <p:nvPr/>
        </p:nvSpPr>
        <p:spPr bwMode="auto">
          <a:xfrm>
            <a:off x="1524000" y="1273175"/>
            <a:ext cx="6096000" cy="244475"/>
          </a:xfrm>
          <a:prstGeom prst="rect">
            <a:avLst/>
          </a:prstGeom>
          <a:noFill/>
          <a:ln w="9525">
            <a:noFill/>
            <a:miter lim="800000"/>
            <a:headEnd/>
            <a:tailEnd/>
          </a:ln>
          <a:effectLst/>
        </p:spPr>
        <p:txBody>
          <a:bodyPr>
            <a:prstTxWarp prst="textNoShape">
              <a:avLst/>
            </a:prstTxWarp>
            <a:spAutoFit/>
          </a:bodyPr>
          <a:lstStyle/>
          <a:p>
            <a:pPr algn="ctr"/>
            <a:r>
              <a:rPr lang="en-US" sz="1000" dirty="0" err="1">
                <a:solidFill>
                  <a:srgbClr val="333333"/>
                </a:solidFill>
                <a:latin typeface="Helvetica Neue"/>
              </a:rPr>
              <a:t>SymbolTableTest</a:t>
            </a:r>
            <a:endParaRPr lang="en-US" sz="1000" b="0" dirty="0">
              <a:solidFill>
                <a:srgbClr val="333333"/>
              </a:solidFill>
              <a:latin typeface="Charcoal CY" charset="-52"/>
            </a:endParaRPr>
          </a:p>
        </p:txBody>
      </p:sp>
      <p:sp>
        <p:nvSpPr>
          <p:cNvPr id="624647" name="Text Box 7"/>
          <p:cNvSpPr txBox="1">
            <a:spLocks noChangeArrowheads="1"/>
          </p:cNvSpPr>
          <p:nvPr/>
        </p:nvSpPr>
        <p:spPr bwMode="auto">
          <a:xfrm>
            <a:off x="1536700" y="15351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48" name="Text Box 8"/>
          <p:cNvSpPr txBox="1">
            <a:spLocks noChangeArrowheads="1"/>
          </p:cNvSpPr>
          <p:nvPr/>
        </p:nvSpPr>
        <p:spPr bwMode="auto">
          <a:xfrm>
            <a:off x="1536700" y="15351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pi = 3.14159</a:t>
            </a:r>
          </a:p>
        </p:txBody>
      </p:sp>
      <p:sp>
        <p:nvSpPr>
          <p:cNvPr id="624667" name="Text Box 27"/>
          <p:cNvSpPr txBox="1">
            <a:spLocks noChangeArrowheads="1"/>
          </p:cNvSpPr>
          <p:nvPr/>
        </p:nvSpPr>
        <p:spPr bwMode="auto">
          <a:xfrm>
            <a:off x="1536700" y="17637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68" name="Text Box 28"/>
          <p:cNvSpPr txBox="1">
            <a:spLocks noChangeArrowheads="1"/>
          </p:cNvSpPr>
          <p:nvPr/>
        </p:nvSpPr>
        <p:spPr bwMode="auto">
          <a:xfrm>
            <a:off x="1536700" y="17637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e = 2.71828</a:t>
            </a:r>
          </a:p>
        </p:txBody>
      </p:sp>
      <p:sp>
        <p:nvSpPr>
          <p:cNvPr id="624669" name="Text Box 29"/>
          <p:cNvSpPr txBox="1">
            <a:spLocks noChangeArrowheads="1"/>
          </p:cNvSpPr>
          <p:nvPr/>
        </p:nvSpPr>
        <p:spPr bwMode="auto">
          <a:xfrm>
            <a:off x="1536700" y="19923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70" name="Text Box 30"/>
          <p:cNvSpPr txBox="1">
            <a:spLocks noChangeArrowheads="1"/>
          </p:cNvSpPr>
          <p:nvPr/>
        </p:nvSpPr>
        <p:spPr bwMode="auto">
          <a:xfrm>
            <a:off x="1536700" y="19923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x = 2.00</a:t>
            </a:r>
          </a:p>
        </p:txBody>
      </p:sp>
      <p:sp>
        <p:nvSpPr>
          <p:cNvPr id="624671" name="Text Box 31"/>
          <p:cNvSpPr txBox="1">
            <a:spLocks noChangeArrowheads="1"/>
          </p:cNvSpPr>
          <p:nvPr/>
        </p:nvSpPr>
        <p:spPr bwMode="auto">
          <a:xfrm>
            <a:off x="1536700" y="22209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72" name="Text Box 32"/>
          <p:cNvSpPr txBox="1">
            <a:spLocks noChangeArrowheads="1"/>
          </p:cNvSpPr>
          <p:nvPr/>
        </p:nvSpPr>
        <p:spPr bwMode="auto">
          <a:xfrm>
            <a:off x="1536700" y="22209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pi</a:t>
            </a:r>
          </a:p>
        </p:txBody>
      </p:sp>
      <p:sp>
        <p:nvSpPr>
          <p:cNvPr id="624673" name="Text Box 33"/>
          <p:cNvSpPr txBox="1">
            <a:spLocks noChangeArrowheads="1"/>
          </p:cNvSpPr>
          <p:nvPr/>
        </p:nvSpPr>
        <p:spPr bwMode="auto">
          <a:xfrm>
            <a:off x="1536700" y="24495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3.14159</a:t>
            </a:r>
          </a:p>
        </p:txBody>
      </p:sp>
      <p:sp>
        <p:nvSpPr>
          <p:cNvPr id="624675" name="Text Box 35"/>
          <p:cNvSpPr txBox="1">
            <a:spLocks noChangeArrowheads="1"/>
          </p:cNvSpPr>
          <p:nvPr/>
        </p:nvSpPr>
        <p:spPr bwMode="auto">
          <a:xfrm>
            <a:off x="1536700" y="26781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76" name="Text Box 36"/>
          <p:cNvSpPr txBox="1">
            <a:spLocks noChangeArrowheads="1"/>
          </p:cNvSpPr>
          <p:nvPr/>
        </p:nvSpPr>
        <p:spPr bwMode="auto">
          <a:xfrm>
            <a:off x="1536700" y="26781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x</a:t>
            </a:r>
          </a:p>
        </p:txBody>
      </p:sp>
      <p:sp>
        <p:nvSpPr>
          <p:cNvPr id="624677" name="Text Box 37"/>
          <p:cNvSpPr txBox="1">
            <a:spLocks noChangeArrowheads="1"/>
          </p:cNvSpPr>
          <p:nvPr/>
        </p:nvSpPr>
        <p:spPr bwMode="auto">
          <a:xfrm>
            <a:off x="1536700" y="29067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2</a:t>
            </a:r>
          </a:p>
        </p:txBody>
      </p:sp>
      <p:sp>
        <p:nvSpPr>
          <p:cNvPr id="624679" name="Text Box 39"/>
          <p:cNvSpPr txBox="1">
            <a:spLocks noChangeArrowheads="1"/>
          </p:cNvSpPr>
          <p:nvPr/>
        </p:nvSpPr>
        <p:spPr bwMode="auto">
          <a:xfrm>
            <a:off x="1536700" y="31353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80" name="Text Box 40"/>
          <p:cNvSpPr txBox="1">
            <a:spLocks noChangeArrowheads="1"/>
          </p:cNvSpPr>
          <p:nvPr/>
        </p:nvSpPr>
        <p:spPr bwMode="auto">
          <a:xfrm>
            <a:off x="1536700" y="31353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list</a:t>
            </a:r>
          </a:p>
        </p:txBody>
      </p:sp>
      <p:sp>
        <p:nvSpPr>
          <p:cNvPr id="624681" name="Text Box 41"/>
          <p:cNvSpPr txBox="1">
            <a:spLocks noChangeArrowheads="1"/>
          </p:cNvSpPr>
          <p:nvPr/>
        </p:nvSpPr>
        <p:spPr bwMode="auto">
          <a:xfrm>
            <a:off x="1536700" y="33639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 = 2.71828</a:t>
            </a:r>
          </a:p>
        </p:txBody>
      </p:sp>
      <p:sp>
        <p:nvSpPr>
          <p:cNvPr id="624683" name="Text Box 43"/>
          <p:cNvSpPr txBox="1">
            <a:spLocks noChangeArrowheads="1"/>
          </p:cNvSpPr>
          <p:nvPr/>
        </p:nvSpPr>
        <p:spPr bwMode="auto">
          <a:xfrm>
            <a:off x="1536700" y="3592513"/>
            <a:ext cx="5118100" cy="307777"/>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pi = 3.14159</a:t>
            </a:r>
          </a:p>
        </p:txBody>
      </p:sp>
      <p:sp>
        <p:nvSpPr>
          <p:cNvPr id="624685" name="Text Box 45"/>
          <p:cNvSpPr txBox="1">
            <a:spLocks noChangeArrowheads="1"/>
          </p:cNvSpPr>
          <p:nvPr/>
        </p:nvSpPr>
        <p:spPr bwMode="auto">
          <a:xfrm>
            <a:off x="1536700" y="3821113"/>
            <a:ext cx="5118100" cy="304800"/>
          </a:xfrm>
          <a:prstGeom prst="rect">
            <a:avLst/>
          </a:prstGeom>
          <a:noFill/>
          <a:ln w="9525">
            <a:noFill/>
            <a:miter lim="800000"/>
            <a:headEnd/>
            <a:tailEnd/>
          </a:ln>
          <a:effectLst/>
        </p:spPr>
        <p:txBody>
          <a:bodyPr>
            <a:prstTxWarp prst="textNoShape">
              <a:avLst/>
            </a:prstTxWarp>
            <a:spAutoFit/>
          </a:bodyPr>
          <a:lstStyle/>
          <a:p>
            <a:r>
              <a:rPr lang="en-US" dirty="0" err="1">
                <a:solidFill>
                  <a:srgbClr val="000000"/>
                </a:solidFill>
                <a:latin typeface="Courier New" charset="0"/>
              </a:rPr>
              <a:t>x</a:t>
            </a:r>
            <a:r>
              <a:rPr lang="en-US" dirty="0">
                <a:solidFill>
                  <a:srgbClr val="000000"/>
                </a:solidFill>
                <a:latin typeface="Courier New" charset="0"/>
              </a:rPr>
              <a:t> = 2</a:t>
            </a:r>
          </a:p>
        </p:txBody>
      </p:sp>
      <p:sp>
        <p:nvSpPr>
          <p:cNvPr id="624687" name="Text Box 47"/>
          <p:cNvSpPr txBox="1">
            <a:spLocks noChangeArrowheads="1"/>
          </p:cNvSpPr>
          <p:nvPr/>
        </p:nvSpPr>
        <p:spPr bwMode="auto">
          <a:xfrm>
            <a:off x="1536700" y="40497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88" name="Text Box 48"/>
          <p:cNvSpPr txBox="1">
            <a:spLocks noChangeArrowheads="1"/>
          </p:cNvSpPr>
          <p:nvPr/>
        </p:nvSpPr>
        <p:spPr bwMode="auto">
          <a:xfrm>
            <a:off x="1536700" y="40497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x = 42</a:t>
            </a:r>
          </a:p>
        </p:txBody>
      </p:sp>
      <p:sp>
        <p:nvSpPr>
          <p:cNvPr id="624689" name="Text Box 49"/>
          <p:cNvSpPr txBox="1">
            <a:spLocks noChangeArrowheads="1"/>
          </p:cNvSpPr>
          <p:nvPr/>
        </p:nvSpPr>
        <p:spPr bwMode="auto">
          <a:xfrm>
            <a:off x="1536700" y="42783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90" name="Text Box 50"/>
          <p:cNvSpPr txBox="1">
            <a:spLocks noChangeArrowheads="1"/>
          </p:cNvSpPr>
          <p:nvPr/>
        </p:nvSpPr>
        <p:spPr bwMode="auto">
          <a:xfrm>
            <a:off x="1536700" y="42783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a = 1.5</a:t>
            </a:r>
          </a:p>
        </p:txBody>
      </p:sp>
      <p:sp>
        <p:nvSpPr>
          <p:cNvPr id="624691" name="Text Box 51"/>
          <p:cNvSpPr txBox="1">
            <a:spLocks noChangeArrowheads="1"/>
          </p:cNvSpPr>
          <p:nvPr/>
        </p:nvSpPr>
        <p:spPr bwMode="auto">
          <a:xfrm>
            <a:off x="1536700" y="45069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692" name="Text Box 52"/>
          <p:cNvSpPr txBox="1">
            <a:spLocks noChangeArrowheads="1"/>
          </p:cNvSpPr>
          <p:nvPr/>
        </p:nvSpPr>
        <p:spPr bwMode="auto">
          <a:xfrm>
            <a:off x="1536700" y="45069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list</a:t>
            </a:r>
          </a:p>
        </p:txBody>
      </p:sp>
      <p:sp>
        <p:nvSpPr>
          <p:cNvPr id="624693" name="Text Box 53"/>
          <p:cNvSpPr txBox="1">
            <a:spLocks noChangeArrowheads="1"/>
          </p:cNvSpPr>
          <p:nvPr/>
        </p:nvSpPr>
        <p:spPr bwMode="auto">
          <a:xfrm>
            <a:off x="1536700" y="4735513"/>
            <a:ext cx="5118100" cy="304800"/>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a = 1.5</a:t>
            </a:r>
          </a:p>
        </p:txBody>
      </p:sp>
      <p:sp>
        <p:nvSpPr>
          <p:cNvPr id="624695" name="Text Box 55"/>
          <p:cNvSpPr txBox="1">
            <a:spLocks noChangeArrowheads="1"/>
          </p:cNvSpPr>
          <p:nvPr/>
        </p:nvSpPr>
        <p:spPr bwMode="auto">
          <a:xfrm>
            <a:off x="1536700" y="4964113"/>
            <a:ext cx="5118100" cy="304800"/>
          </a:xfrm>
          <a:prstGeom prst="rect">
            <a:avLst/>
          </a:prstGeom>
          <a:noFill/>
          <a:ln w="9525">
            <a:noFill/>
            <a:miter lim="800000"/>
            <a:headEnd/>
            <a:tailEnd/>
          </a:ln>
          <a:effectLst/>
        </p:spPr>
        <p:txBody>
          <a:bodyPr>
            <a:prstTxWarp prst="textNoShape">
              <a:avLst/>
            </a:prstTxWarp>
            <a:spAutoFit/>
          </a:bodyPr>
          <a:lstStyle/>
          <a:p>
            <a:r>
              <a:rPr lang="en-US" dirty="0" err="1">
                <a:solidFill>
                  <a:srgbClr val="000000"/>
                </a:solidFill>
                <a:latin typeface="Courier New" charset="0"/>
              </a:rPr>
              <a:t>e</a:t>
            </a:r>
            <a:r>
              <a:rPr lang="en-US" dirty="0">
                <a:solidFill>
                  <a:srgbClr val="000000"/>
                </a:solidFill>
                <a:latin typeface="Courier New" charset="0"/>
              </a:rPr>
              <a:t> = 2.71828</a:t>
            </a:r>
          </a:p>
        </p:txBody>
      </p:sp>
      <p:sp>
        <p:nvSpPr>
          <p:cNvPr id="624697" name="Text Box 57"/>
          <p:cNvSpPr txBox="1">
            <a:spLocks noChangeArrowheads="1"/>
          </p:cNvSpPr>
          <p:nvPr/>
        </p:nvSpPr>
        <p:spPr bwMode="auto">
          <a:xfrm>
            <a:off x="1536700" y="51927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pi = 3.14159</a:t>
            </a:r>
          </a:p>
        </p:txBody>
      </p:sp>
      <p:sp>
        <p:nvSpPr>
          <p:cNvPr id="624699" name="Text Box 59"/>
          <p:cNvSpPr txBox="1">
            <a:spLocks noChangeArrowheads="1"/>
          </p:cNvSpPr>
          <p:nvPr/>
        </p:nvSpPr>
        <p:spPr bwMode="auto">
          <a:xfrm>
            <a:off x="1536700" y="5421313"/>
            <a:ext cx="5118100" cy="304800"/>
          </a:xfrm>
          <a:prstGeom prst="rect">
            <a:avLst/>
          </a:prstGeom>
          <a:noFill/>
          <a:ln w="9525">
            <a:noFill/>
            <a:miter lim="800000"/>
            <a:headEnd/>
            <a:tailEnd/>
          </a:ln>
          <a:effectLst/>
        </p:spPr>
        <p:txBody>
          <a:bodyPr>
            <a:prstTxWarp prst="textNoShape">
              <a:avLst/>
            </a:prstTxWarp>
            <a:spAutoFit/>
          </a:bodyPr>
          <a:lstStyle/>
          <a:p>
            <a:r>
              <a:rPr lang="en-US" dirty="0" err="1">
                <a:solidFill>
                  <a:srgbClr val="000000"/>
                </a:solidFill>
                <a:latin typeface="Courier New" charset="0"/>
              </a:rPr>
              <a:t>x</a:t>
            </a:r>
            <a:r>
              <a:rPr lang="en-US" dirty="0">
                <a:solidFill>
                  <a:srgbClr val="000000"/>
                </a:solidFill>
                <a:latin typeface="Courier New" charset="0"/>
              </a:rPr>
              <a:t> = 42</a:t>
            </a:r>
          </a:p>
        </p:txBody>
      </p:sp>
      <p:sp>
        <p:nvSpPr>
          <p:cNvPr id="624701" name="Text Box 61"/>
          <p:cNvSpPr txBox="1">
            <a:spLocks noChangeArrowheads="1"/>
          </p:cNvSpPr>
          <p:nvPr/>
        </p:nvSpPr>
        <p:spPr bwMode="auto">
          <a:xfrm>
            <a:off x="1536700" y="56499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&gt;</a:t>
            </a:r>
          </a:p>
        </p:txBody>
      </p:sp>
      <p:sp>
        <p:nvSpPr>
          <p:cNvPr id="624702" name="Text Box 62"/>
          <p:cNvSpPr txBox="1">
            <a:spLocks noChangeArrowheads="1"/>
          </p:cNvSpPr>
          <p:nvPr/>
        </p:nvSpPr>
        <p:spPr bwMode="auto">
          <a:xfrm>
            <a:off x="1536700" y="5649913"/>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quit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46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2464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2466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2466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2466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2467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24671">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62467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624673">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62467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624676">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624677">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62467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624680">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624681">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624683">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624685">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624687">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624688">
                                            <p:txEl>
                                              <p:pRg st="0" end="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499"/>
                                          </p:stCondLst>
                                        </p:cTn>
                                        <p:tgtEl>
                                          <p:spTgt spid="624689">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624690">
                                            <p:txEl>
                                              <p:pRg st="0" end="0"/>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499"/>
                                          </p:stCondLst>
                                        </p:cTn>
                                        <p:tgtEl>
                                          <p:spTgt spid="624691">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624692">
                                            <p:txEl>
                                              <p:pRg st="0" end="0"/>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499"/>
                                          </p:stCondLst>
                                        </p:cTn>
                                        <p:tgtEl>
                                          <p:spTgt spid="624693">
                                            <p:txEl>
                                              <p:pRg st="0" end="0"/>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499"/>
                                          </p:stCondLst>
                                        </p:cTn>
                                        <p:tgtEl>
                                          <p:spTgt spid="624695">
                                            <p:txEl>
                                              <p:pRg st="0" end="0"/>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499"/>
                                          </p:stCondLst>
                                        </p:cTn>
                                        <p:tgtEl>
                                          <p:spTgt spid="624697">
                                            <p:txEl>
                                              <p:pRg st="0" end="0"/>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499"/>
                                          </p:stCondLst>
                                        </p:cTn>
                                        <p:tgtEl>
                                          <p:spTgt spid="624699">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499"/>
                                          </p:stCondLst>
                                        </p:cTn>
                                        <p:tgtEl>
                                          <p:spTgt spid="624701">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6247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7" grpId="0" build="p" autoUpdateAnimBg="0"/>
      <p:bldP spid="624648" grpId="0" build="p" autoUpdateAnimBg="0"/>
      <p:bldP spid="624667" grpId="0" build="p" autoUpdateAnimBg="0"/>
      <p:bldP spid="624668" grpId="0" build="p" autoUpdateAnimBg="0"/>
      <p:bldP spid="624669" grpId="0" build="p" autoUpdateAnimBg="0"/>
      <p:bldP spid="624670" grpId="0" build="p" autoUpdateAnimBg="0"/>
      <p:bldP spid="624671" grpId="0" build="p" autoUpdateAnimBg="0"/>
      <p:bldP spid="624672" grpId="0" build="p" autoUpdateAnimBg="0"/>
      <p:bldP spid="624673" grpId="0" build="p" autoUpdateAnimBg="0"/>
      <p:bldP spid="624675" grpId="0" build="p" autoUpdateAnimBg="0"/>
      <p:bldP spid="624676" grpId="0" build="p" autoUpdateAnimBg="0"/>
      <p:bldP spid="624677" grpId="0" build="p" autoUpdateAnimBg="0"/>
      <p:bldP spid="624679" grpId="0" build="p" autoUpdateAnimBg="0"/>
      <p:bldP spid="624680" grpId="0" build="p" autoUpdateAnimBg="0"/>
      <p:bldP spid="624681" grpId="0" build="p" autoUpdateAnimBg="0"/>
      <p:bldP spid="624683" grpId="0" build="p" autoUpdateAnimBg="0"/>
      <p:bldP spid="624685" grpId="0" build="p" autoUpdateAnimBg="0"/>
      <p:bldP spid="624687" grpId="0" build="p" autoUpdateAnimBg="0"/>
      <p:bldP spid="624688" grpId="0" build="p" autoUpdateAnimBg="0"/>
      <p:bldP spid="624689" grpId="0" build="p" autoUpdateAnimBg="0"/>
      <p:bldP spid="624690" grpId="0" build="p" autoUpdateAnimBg="0"/>
      <p:bldP spid="624691" grpId="0" build="p" autoUpdateAnimBg="0"/>
      <p:bldP spid="624692" grpId="0" build="p" autoUpdateAnimBg="0"/>
      <p:bldP spid="624693" grpId="0" build="p" autoUpdateAnimBg="0"/>
      <p:bldP spid="624695" grpId="0" build="p" autoUpdateAnimBg="0"/>
      <p:bldP spid="624697" grpId="0" build="p" autoUpdateAnimBg="0"/>
      <p:bldP spid="624699" grpId="0" build="p" autoUpdateAnimBg="0"/>
      <p:bldP spid="624701" grpId="0" build="p" autoUpdateAnimBg="0"/>
      <p:bldP spid="624702"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The </a:t>
            </a:r>
            <a:r>
              <a:rPr lang="en-US" altLang="zh-CN" sz="3600" b="1" dirty="0">
                <a:solidFill>
                  <a:srgbClr val="FF0000"/>
                </a:solidFill>
                <a:latin typeface="Courier New" charset="0"/>
              </a:rPr>
              <a:t>Set&lt;</a:t>
            </a:r>
            <a:r>
              <a:rPr lang="en-US" altLang="zh-CN" sz="3600" i="1" dirty="0">
                <a:solidFill>
                  <a:srgbClr val="FF0000"/>
                </a:solidFill>
              </a:rPr>
              <a:t>type</a:t>
            </a:r>
            <a:r>
              <a:rPr lang="en-US" altLang="zh-CN" sz="3600" b="1" dirty="0">
                <a:solidFill>
                  <a:srgbClr val="FF0000"/>
                </a:solidFill>
                <a:latin typeface="Courier New" charset="0"/>
              </a:rPr>
              <a:t>&gt;</a:t>
            </a:r>
            <a:r>
              <a:rPr lang="en-US" altLang="zh-CN" sz="4000" dirty="0">
                <a:solidFill>
                  <a:srgbClr val="FF0000"/>
                </a:solidFill>
              </a:rPr>
              <a:t> Class</a:t>
            </a:r>
            <a:endParaRPr lang="en-US" sz="4000" dirty="0">
              <a:solidFill>
                <a:schemeClr val="tx1"/>
              </a:solidFill>
            </a:endParaRPr>
          </a:p>
        </p:txBody>
      </p:sp>
      <p:sp>
        <p:nvSpPr>
          <p:cNvPr id="610324" name="Text Box 20"/>
          <p:cNvSpPr txBox="1">
            <a:spLocks noChangeArrowheads="1"/>
          </p:cNvSpPr>
          <p:nvPr/>
        </p:nvSpPr>
        <p:spPr bwMode="auto">
          <a:xfrm>
            <a:off x="457200" y="1143000"/>
            <a:ext cx="8229600" cy="2129814"/>
          </a:xfrm>
          <a:prstGeom prst="rect">
            <a:avLst/>
          </a:prstGeom>
          <a:noFill/>
          <a:ln w="9525">
            <a:noFill/>
            <a:miter lim="800000"/>
            <a:headEnd/>
            <a:tailEnd/>
          </a:ln>
          <a:effectLst/>
        </p:spPr>
        <p:txBody>
          <a:bodyPr wrap="square">
            <a:prstTxWarp prst="textNoShape">
              <a:avLst/>
            </a:prstTxWarp>
            <a:spAutoFit/>
          </a:bodyPr>
          <a:lstStyle/>
          <a:p>
            <a:pPr marL="342900" indent="-342900">
              <a:lnSpc>
                <a:spcPct val="85000"/>
              </a:lnSpc>
              <a:spcAft>
                <a:spcPts val="1200"/>
              </a:spcAft>
              <a:buFont typeface="Arial" panose="020B0604020202020204" pitchFamily="34" charset="0"/>
              <a:buChar char="•"/>
            </a:pPr>
            <a:r>
              <a:rPr lang="en-US" altLang="zh-CN" sz="2400" b="0" dirty="0">
                <a:latin typeface="+mn-lt"/>
              </a:rPr>
              <a:t>This class is used to model the mathematical abstraction of a </a:t>
            </a:r>
            <a:r>
              <a:rPr lang="en-US" altLang="zh-CN" sz="2400" i="1" dirty="0">
                <a:solidFill>
                  <a:srgbClr val="FF0000"/>
                </a:solidFill>
                <a:latin typeface="+mn-lt"/>
              </a:rPr>
              <a:t>set</a:t>
            </a:r>
            <a:r>
              <a:rPr lang="en-US" altLang="zh-CN" sz="2400" b="0" dirty="0">
                <a:latin typeface="+mn-lt"/>
              </a:rPr>
              <a:t>, which is a collection in which the elements are </a:t>
            </a:r>
            <a:r>
              <a:rPr lang="en-US" altLang="zh-CN" sz="2400" b="0" dirty="0">
                <a:solidFill>
                  <a:srgbClr val="FF0000"/>
                </a:solidFill>
                <a:latin typeface="+mn-lt"/>
              </a:rPr>
              <a:t>unordered</a:t>
            </a:r>
            <a:r>
              <a:rPr lang="en-US" altLang="zh-CN" sz="2400" b="0" dirty="0">
                <a:latin typeface="+mn-lt"/>
              </a:rPr>
              <a:t> and in which each value appears only once (</a:t>
            </a:r>
            <a:r>
              <a:rPr lang="en-US" altLang="zh-CN" sz="2400" b="0" dirty="0">
                <a:solidFill>
                  <a:srgbClr val="FF0000"/>
                </a:solidFill>
                <a:latin typeface="+mn-lt"/>
              </a:rPr>
              <a:t>no duplicate</a:t>
            </a:r>
            <a:r>
              <a:rPr lang="en-US" altLang="zh-CN" sz="2400" b="0" dirty="0">
                <a:latin typeface="+mn-lt"/>
              </a:rPr>
              <a:t>).</a:t>
            </a:r>
          </a:p>
          <a:p>
            <a:pPr marL="342900" indent="-342900">
              <a:lnSpc>
                <a:spcPct val="85000"/>
              </a:lnSpc>
              <a:spcAft>
                <a:spcPts val="1200"/>
              </a:spcAft>
              <a:buFont typeface="Arial" panose="020B0604020202020204" pitchFamily="34" charset="0"/>
              <a:buChar char="•"/>
            </a:pPr>
            <a:r>
              <a:rPr lang="en-US" altLang="zh-CN" sz="2000" dirty="0">
                <a:solidFill>
                  <a:srgbClr val="000000"/>
                </a:solidFill>
                <a:latin typeface="Courier New" charset="0"/>
              </a:rPr>
              <a:t>Set</a:t>
            </a:r>
            <a:r>
              <a:rPr lang="en-US" altLang="zh-CN" sz="2400" b="0" dirty="0">
                <a:latin typeface="+mn-lt"/>
              </a:rPr>
              <a:t> supports several mathematical operations (via operator overloading) based on mathematical </a:t>
            </a:r>
            <a:r>
              <a:rPr lang="en-US" altLang="zh-CN" sz="2400" b="0" i="1" dirty="0">
                <a:latin typeface="+mn-lt"/>
              </a:rPr>
              <a:t>set theory</a:t>
            </a:r>
            <a:r>
              <a:rPr lang="en-US" altLang="zh-CN" sz="2400" b="0" dirty="0">
                <a:latin typeface="+mn-lt"/>
              </a:rPr>
              <a:t>, in addition to the usual methods exported by the other collection classes.</a:t>
            </a:r>
          </a:p>
        </p:txBody>
      </p:sp>
      <p:pic>
        <p:nvPicPr>
          <p:cNvPr id="4" name="Picture 3"/>
          <p:cNvPicPr>
            <a:picLocks noChangeAspect="1"/>
          </p:cNvPicPr>
          <p:nvPr/>
        </p:nvPicPr>
        <p:blipFill>
          <a:blip r:embed="rId3"/>
          <a:stretch>
            <a:fillRect/>
          </a:stretch>
        </p:blipFill>
        <p:spPr>
          <a:xfrm>
            <a:off x="0" y="3429000"/>
            <a:ext cx="9144000" cy="3048000"/>
          </a:xfrm>
          <a:prstGeom prst="rect">
            <a:avLst/>
          </a:prstGeom>
        </p:spPr>
      </p:pic>
    </p:spTree>
    <p:extLst>
      <p:ext uri="{BB962C8B-B14F-4D97-AF65-F5344CB8AC3E}">
        <p14:creationId xmlns:p14="http://schemas.microsoft.com/office/powerpoint/2010/main" val="4748246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600" b="1" dirty="0">
                <a:solidFill>
                  <a:srgbClr val="FF0000"/>
                </a:solidFill>
                <a:latin typeface="Courier New" charset="0"/>
              </a:rPr>
              <a:t>Set&lt;</a:t>
            </a:r>
            <a:r>
              <a:rPr lang="en-US" sz="3600" i="1" dirty="0">
                <a:solidFill>
                  <a:srgbClr val="FF0000"/>
                </a:solidFill>
              </a:rPr>
              <a:t>type</a:t>
            </a:r>
            <a:r>
              <a:rPr lang="en-US" sz="3600" b="1" dirty="0">
                <a:solidFill>
                  <a:srgbClr val="FF0000"/>
                </a:solidFill>
                <a:latin typeface="Courier New" charset="0"/>
              </a:rPr>
              <a:t>&gt;</a:t>
            </a:r>
            <a:r>
              <a:rPr lang="en-US" sz="4000" dirty="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227065"/>
            <a:ext cx="8153400" cy="661988"/>
            <a:chOff x="288" y="1103"/>
            <a:chExt cx="5136" cy="417"/>
          </a:xfrm>
        </p:grpSpPr>
        <p:sp>
          <p:nvSpPr>
            <p:cNvPr id="593924"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25"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set.size</a:t>
              </a:r>
              <a:r>
                <a:rPr lang="en-US" sz="2000" dirty="0">
                  <a:solidFill>
                    <a:srgbClr val="000000"/>
                  </a:solidFill>
                  <a:latin typeface="Courier New" charset="0"/>
                </a:rPr>
                <a:t>()</a:t>
              </a:r>
            </a:p>
          </p:txBody>
        </p:sp>
        <p:sp>
          <p:nvSpPr>
            <p:cNvPr id="593926"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number of elements in the set.</a:t>
              </a:r>
            </a:p>
          </p:txBody>
        </p:sp>
      </p:grpSp>
      <p:grpSp>
        <p:nvGrpSpPr>
          <p:cNvPr id="3" name="Group 7"/>
          <p:cNvGrpSpPr>
            <a:grpSpLocks/>
          </p:cNvGrpSpPr>
          <p:nvPr/>
        </p:nvGrpSpPr>
        <p:grpSpPr bwMode="auto">
          <a:xfrm>
            <a:off x="495300" y="1874765"/>
            <a:ext cx="8153400" cy="674688"/>
            <a:chOff x="288" y="1511"/>
            <a:chExt cx="5136" cy="425"/>
          </a:xfrm>
        </p:grpSpPr>
        <p:sp>
          <p:nvSpPr>
            <p:cNvPr id="593928"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29"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set.isEmpty</a:t>
              </a:r>
              <a:r>
                <a:rPr lang="en-US" sz="2000" dirty="0">
                  <a:solidFill>
                    <a:srgbClr val="000000"/>
                  </a:solidFill>
                  <a:latin typeface="Courier New" charset="0"/>
                </a:rPr>
                <a:t>()</a:t>
              </a:r>
            </a:p>
          </p:txBody>
        </p:sp>
        <p:sp>
          <p:nvSpPr>
            <p:cNvPr id="593930"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t>
              </a:r>
              <a:r>
                <a:rPr lang="en-US" sz="1600" dirty="0">
                  <a:solidFill>
                    <a:srgbClr val="000000"/>
                  </a:solidFill>
                  <a:latin typeface="Courier New" charset="0"/>
                </a:rPr>
                <a:t>true</a:t>
              </a:r>
              <a:r>
                <a:rPr lang="en-US" sz="1800" b="0" dirty="0">
                  <a:solidFill>
                    <a:srgbClr val="000000"/>
                  </a:solidFill>
                </a:rPr>
                <a:t> if the set is empty.  </a:t>
              </a:r>
            </a:p>
          </p:txBody>
        </p:sp>
      </p:grpSp>
      <p:grpSp>
        <p:nvGrpSpPr>
          <p:cNvPr id="4" name="Group 11"/>
          <p:cNvGrpSpPr>
            <a:grpSpLocks/>
          </p:cNvGrpSpPr>
          <p:nvPr/>
        </p:nvGrpSpPr>
        <p:grpSpPr bwMode="auto">
          <a:xfrm>
            <a:off x="495300" y="2535165"/>
            <a:ext cx="8153400" cy="661988"/>
            <a:chOff x="288" y="1103"/>
            <a:chExt cx="5136" cy="417"/>
          </a:xfrm>
        </p:grpSpPr>
        <p:sp>
          <p:nvSpPr>
            <p:cNvPr id="593932"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3"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set.add(value</a:t>
              </a:r>
              <a:r>
                <a:rPr lang="en-US" sz="2000" dirty="0">
                  <a:solidFill>
                    <a:srgbClr val="000000"/>
                  </a:solidFill>
                  <a:latin typeface="Courier New" charset="0"/>
                </a:rPr>
                <a:t>)</a:t>
              </a:r>
            </a:p>
          </p:txBody>
        </p:sp>
        <p:sp>
          <p:nvSpPr>
            <p:cNvPr id="593934"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Adds </a:t>
              </a:r>
              <a:r>
                <a:rPr lang="en-US" sz="1600" dirty="0">
                  <a:solidFill>
                    <a:srgbClr val="000000"/>
                  </a:solidFill>
                  <a:latin typeface="Courier New" charset="0"/>
                </a:rPr>
                <a:t>value</a:t>
              </a:r>
              <a:r>
                <a:rPr lang="en-US" sz="1800" b="0" dirty="0">
                  <a:solidFill>
                    <a:srgbClr val="000000"/>
                  </a:solidFill>
                </a:rPr>
                <a:t> to the set.</a:t>
              </a:r>
            </a:p>
          </p:txBody>
        </p:sp>
      </p:grpSp>
      <p:grpSp>
        <p:nvGrpSpPr>
          <p:cNvPr id="5" name="Group 15"/>
          <p:cNvGrpSpPr>
            <a:grpSpLocks/>
          </p:cNvGrpSpPr>
          <p:nvPr/>
        </p:nvGrpSpPr>
        <p:grpSpPr bwMode="auto">
          <a:xfrm>
            <a:off x="495300" y="3182865"/>
            <a:ext cx="8191500" cy="674688"/>
            <a:chOff x="312" y="2104"/>
            <a:chExt cx="5160" cy="425"/>
          </a:xfrm>
        </p:grpSpPr>
        <p:sp>
          <p:nvSpPr>
            <p:cNvPr id="593936"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7"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set.remove(value</a:t>
              </a:r>
              <a:r>
                <a:rPr lang="en-US" sz="2000" dirty="0">
                  <a:solidFill>
                    <a:srgbClr val="000000"/>
                  </a:solidFill>
                  <a:latin typeface="Courier New" charset="0"/>
                </a:rPr>
                <a:t>)</a:t>
              </a:r>
            </a:p>
          </p:txBody>
        </p:sp>
        <p:sp>
          <p:nvSpPr>
            <p:cNvPr id="593938"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Removes </a:t>
              </a:r>
              <a:r>
                <a:rPr lang="en-US" sz="1600" dirty="0">
                  <a:solidFill>
                    <a:srgbClr val="000000"/>
                  </a:solidFill>
                  <a:latin typeface="Courier New"/>
                  <a:cs typeface="Courier New"/>
                </a:rPr>
                <a:t>value</a:t>
              </a:r>
              <a:r>
                <a:rPr lang="en-US" sz="1800" b="0" dirty="0">
                  <a:solidFill>
                    <a:srgbClr val="000000"/>
                  </a:solidFill>
                </a:rPr>
                <a:t> from the set.</a:t>
              </a:r>
            </a:p>
          </p:txBody>
        </p:sp>
      </p:grpSp>
      <p:grpSp>
        <p:nvGrpSpPr>
          <p:cNvPr id="6" name="Group 19"/>
          <p:cNvGrpSpPr>
            <a:grpSpLocks/>
          </p:cNvGrpSpPr>
          <p:nvPr/>
        </p:nvGrpSpPr>
        <p:grpSpPr bwMode="auto">
          <a:xfrm>
            <a:off x="495300" y="3828978"/>
            <a:ext cx="8191500" cy="674687"/>
            <a:chOff x="312" y="2104"/>
            <a:chExt cx="5160" cy="425"/>
          </a:xfrm>
        </p:grpSpPr>
        <p:sp>
          <p:nvSpPr>
            <p:cNvPr id="593940" name="Rectangle 20"/>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1" name="Text Box 21"/>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set.contains(value</a:t>
              </a:r>
              <a:r>
                <a:rPr lang="en-US" sz="2000" dirty="0">
                  <a:solidFill>
                    <a:srgbClr val="000000"/>
                  </a:solidFill>
                  <a:latin typeface="Courier New" charset="0"/>
                </a:rPr>
                <a:t>)</a:t>
              </a:r>
            </a:p>
          </p:txBody>
        </p:sp>
        <p:sp>
          <p:nvSpPr>
            <p:cNvPr id="593942" name="Text Box 22"/>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t>
              </a:r>
              <a:r>
                <a:rPr lang="en-US" sz="1600" dirty="0">
                  <a:solidFill>
                    <a:srgbClr val="000000"/>
                  </a:solidFill>
                  <a:latin typeface="Courier New" charset="0"/>
                </a:rPr>
                <a:t>true</a:t>
              </a:r>
              <a:r>
                <a:rPr lang="en-US" sz="1800" b="0" dirty="0">
                  <a:solidFill>
                    <a:srgbClr val="000000"/>
                  </a:solidFill>
                </a:rPr>
                <a:t> if the set contains the specified value.</a:t>
              </a:r>
            </a:p>
          </p:txBody>
        </p:sp>
      </p:grpSp>
      <p:grpSp>
        <p:nvGrpSpPr>
          <p:cNvPr id="7" name="Group 23"/>
          <p:cNvGrpSpPr>
            <a:grpSpLocks/>
          </p:cNvGrpSpPr>
          <p:nvPr/>
        </p:nvGrpSpPr>
        <p:grpSpPr bwMode="auto">
          <a:xfrm>
            <a:off x="495300" y="4478265"/>
            <a:ext cx="8153400" cy="674688"/>
            <a:chOff x="312" y="2856"/>
            <a:chExt cx="5136" cy="425"/>
          </a:xfrm>
        </p:grpSpPr>
        <p:sp>
          <p:nvSpPr>
            <p:cNvPr id="593944"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5"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set.clear</a:t>
              </a:r>
              <a:r>
                <a:rPr lang="en-US" sz="2000" dirty="0">
                  <a:solidFill>
                    <a:srgbClr val="000000"/>
                  </a:solidFill>
                  <a:latin typeface="Courier New" charset="0"/>
                </a:rPr>
                <a:t>()</a:t>
              </a:r>
            </a:p>
          </p:txBody>
        </p:sp>
        <p:sp>
          <p:nvSpPr>
            <p:cNvPr id="593946"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Removes all words from the set.</a:t>
              </a:r>
            </a:p>
          </p:txBody>
        </p:sp>
      </p:grpSp>
      <p:grpSp>
        <p:nvGrpSpPr>
          <p:cNvPr id="8" name="Group 27"/>
          <p:cNvGrpSpPr>
            <a:grpSpLocks/>
          </p:cNvGrpSpPr>
          <p:nvPr/>
        </p:nvGrpSpPr>
        <p:grpSpPr bwMode="auto">
          <a:xfrm>
            <a:off x="495300" y="5137084"/>
            <a:ext cx="8153400" cy="674688"/>
            <a:chOff x="312" y="2856"/>
            <a:chExt cx="5136" cy="425"/>
          </a:xfrm>
        </p:grpSpPr>
        <p:sp>
          <p:nvSpPr>
            <p:cNvPr id="593948" name="Rectangle 28"/>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9" name="Text Box 29"/>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s1.isSubsetOf(s2)</a:t>
              </a:r>
            </a:p>
          </p:txBody>
        </p:sp>
        <p:sp>
          <p:nvSpPr>
            <p:cNvPr id="593950" name="Text Box 30"/>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t>
              </a:r>
              <a:r>
                <a:rPr lang="en-US" sz="1600" dirty="0">
                  <a:solidFill>
                    <a:srgbClr val="000000"/>
                  </a:solidFill>
                  <a:latin typeface="Courier New" charset="0"/>
                </a:rPr>
                <a:t>true</a:t>
              </a:r>
              <a:r>
                <a:rPr lang="en-US" sz="1800" b="0" dirty="0">
                  <a:solidFill>
                    <a:srgbClr val="000000"/>
                  </a:solidFill>
                </a:rPr>
                <a:t> if </a:t>
              </a:r>
              <a:r>
                <a:rPr lang="en-US" sz="1600" dirty="0">
                  <a:solidFill>
                    <a:srgbClr val="000000"/>
                  </a:solidFill>
                  <a:latin typeface="Courier New"/>
                  <a:cs typeface="Courier New"/>
                </a:rPr>
                <a:t>s1</a:t>
              </a:r>
              <a:r>
                <a:rPr lang="en-US" sz="1800" b="0" dirty="0">
                  <a:solidFill>
                    <a:srgbClr val="000000"/>
                  </a:solidFill>
                </a:rPr>
                <a:t> is a subset of </a:t>
              </a:r>
              <a:r>
                <a:rPr lang="en-US" sz="1600" dirty="0">
                  <a:solidFill>
                    <a:srgbClr val="000000"/>
                  </a:solidFill>
                  <a:latin typeface="Courier New"/>
                  <a:cs typeface="Courier New"/>
                </a:rPr>
                <a:t>s2</a:t>
              </a:r>
              <a:r>
                <a:rPr lang="en-US" sz="1800" b="0" dirty="0">
                  <a:solidFill>
                    <a:srgbClr val="000000"/>
                  </a:solidFill>
                </a:rPr>
                <a:t>.</a:t>
              </a:r>
            </a:p>
          </p:txBody>
        </p:sp>
      </p:grpSp>
      <p:grpSp>
        <p:nvGrpSpPr>
          <p:cNvPr id="9" name="Group 27"/>
          <p:cNvGrpSpPr>
            <a:grpSpLocks/>
          </p:cNvGrpSpPr>
          <p:nvPr/>
        </p:nvGrpSpPr>
        <p:grpSpPr bwMode="auto">
          <a:xfrm>
            <a:off x="497115" y="5791427"/>
            <a:ext cx="8153400" cy="674689"/>
            <a:chOff x="312" y="2856"/>
            <a:chExt cx="5136" cy="425"/>
          </a:xfrm>
        </p:grpSpPr>
        <p:sp>
          <p:nvSpPr>
            <p:cNvPr id="32" name="Rectangle 28"/>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33" name="Text Box 29"/>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set.first</a:t>
              </a:r>
              <a:r>
                <a:rPr lang="en-US" sz="2000" dirty="0">
                  <a:solidFill>
                    <a:srgbClr val="000000"/>
                  </a:solidFill>
                  <a:latin typeface="Courier New" charset="0"/>
                </a:rPr>
                <a:t>()</a:t>
              </a:r>
            </a:p>
          </p:txBody>
        </p:sp>
        <p:sp>
          <p:nvSpPr>
            <p:cNvPr id="34" name="Text Box 30"/>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first element of the set in the ordering specified by the value type.</a:t>
              </a: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76200"/>
            <a:ext cx="9144000" cy="1143000"/>
          </a:xfrm>
        </p:spPr>
        <p:txBody>
          <a:bodyPr/>
          <a:lstStyle/>
          <a:p>
            <a:r>
              <a:rPr lang="en-US" sz="4000" dirty="0">
                <a:solidFill>
                  <a:srgbClr val="FF0000"/>
                </a:solidFill>
              </a:rPr>
              <a:t>The </a:t>
            </a:r>
            <a:r>
              <a:rPr lang="en-US" sz="3600" b="1" dirty="0">
                <a:solidFill>
                  <a:srgbClr val="FF0000"/>
                </a:solidFill>
                <a:latin typeface="Courier New" pitchFamily="1" charset="0"/>
              </a:rPr>
              <a:t>&lt;</a:t>
            </a:r>
            <a:r>
              <a:rPr lang="en-US" sz="3600" b="1" dirty="0" err="1">
                <a:solidFill>
                  <a:srgbClr val="FF0000"/>
                </a:solidFill>
                <a:latin typeface="Courier New" pitchFamily="1" charset="0"/>
              </a:rPr>
              <a:t>cctype</a:t>
            </a:r>
            <a:r>
              <a:rPr lang="en-US" sz="3600" b="1" dirty="0">
                <a:solidFill>
                  <a:srgbClr val="FF0000"/>
                </a:solidFill>
                <a:latin typeface="Courier New" pitchFamily="1" charset="0"/>
              </a:rPr>
              <a:t>&gt;</a:t>
            </a:r>
            <a:r>
              <a:rPr lang="en-US" sz="4000" dirty="0">
                <a:solidFill>
                  <a:srgbClr val="FF0000"/>
                </a:solidFill>
              </a:rPr>
              <a:t> (</a:t>
            </a:r>
            <a:r>
              <a:rPr lang="en-US" sz="3600" b="1" dirty="0" err="1">
                <a:solidFill>
                  <a:srgbClr val="FF0000"/>
                </a:solidFill>
                <a:latin typeface="Courier New" pitchFamily="1" charset="0"/>
              </a:rPr>
              <a:t>ctype.h</a:t>
            </a:r>
            <a:r>
              <a:rPr lang="en-US" sz="4000" dirty="0">
                <a:solidFill>
                  <a:srgbClr val="FF0000"/>
                </a:solidFill>
              </a:rPr>
              <a:t>) Interface</a:t>
            </a:r>
          </a:p>
        </p:txBody>
      </p:sp>
      <p:grpSp>
        <p:nvGrpSpPr>
          <p:cNvPr id="2" name="Group 3"/>
          <p:cNvGrpSpPr>
            <a:grpSpLocks/>
          </p:cNvGrpSpPr>
          <p:nvPr/>
        </p:nvGrpSpPr>
        <p:grpSpPr bwMode="auto">
          <a:xfrm>
            <a:off x="495300" y="1244600"/>
            <a:ext cx="8153400" cy="661988"/>
            <a:chOff x="288" y="1103"/>
            <a:chExt cx="5136" cy="417"/>
          </a:xfrm>
        </p:grpSpPr>
        <p:sp>
          <p:nvSpPr>
            <p:cNvPr id="36896"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97" name="Text Box 5"/>
            <p:cNvSpPr txBox="1">
              <a:spLocks noChangeArrowheads="1"/>
            </p:cNvSpPr>
            <p:nvPr/>
          </p:nvSpPr>
          <p:spPr bwMode="auto">
            <a:xfrm>
              <a:off x="384" y="1103"/>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isdigit(char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98" name="Text Box 6"/>
            <p:cNvSpPr txBox="1">
              <a:spLocks noChangeArrowheads="1"/>
            </p:cNvSpPr>
            <p:nvPr/>
          </p:nvSpPr>
          <p:spPr bwMode="auto">
            <a:xfrm>
              <a:off x="576" y="1280"/>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Determines if the specified character is a digit.</a:t>
              </a:r>
            </a:p>
          </p:txBody>
        </p:sp>
      </p:grpSp>
      <p:grpSp>
        <p:nvGrpSpPr>
          <p:cNvPr id="3" name="Group 7"/>
          <p:cNvGrpSpPr>
            <a:grpSpLocks/>
          </p:cNvGrpSpPr>
          <p:nvPr/>
        </p:nvGrpSpPr>
        <p:grpSpPr bwMode="auto">
          <a:xfrm>
            <a:off x="495300" y="1892300"/>
            <a:ext cx="8153400" cy="674688"/>
            <a:chOff x="288" y="1511"/>
            <a:chExt cx="5136" cy="425"/>
          </a:xfrm>
        </p:grpSpPr>
        <p:sp>
          <p:nvSpPr>
            <p:cNvPr id="36893"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94" name="Text Box 9"/>
            <p:cNvSpPr txBox="1">
              <a:spLocks noChangeArrowheads="1"/>
            </p:cNvSpPr>
            <p:nvPr/>
          </p:nvSpPr>
          <p:spPr bwMode="auto">
            <a:xfrm>
              <a:off x="384" y="1511"/>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isalpha(char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95" name="Text Box 10"/>
            <p:cNvSpPr txBox="1">
              <a:spLocks noChangeArrowheads="1"/>
            </p:cNvSpPr>
            <p:nvPr/>
          </p:nvSpPr>
          <p:spPr bwMode="auto">
            <a:xfrm>
              <a:off x="576" y="1696"/>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Determines if the specified character is a letter.</a:t>
              </a:r>
            </a:p>
          </p:txBody>
        </p:sp>
      </p:grpSp>
      <p:grpSp>
        <p:nvGrpSpPr>
          <p:cNvPr id="4" name="Group 11"/>
          <p:cNvGrpSpPr>
            <a:grpSpLocks/>
          </p:cNvGrpSpPr>
          <p:nvPr/>
        </p:nvGrpSpPr>
        <p:grpSpPr bwMode="auto">
          <a:xfrm>
            <a:off x="495300" y="2552700"/>
            <a:ext cx="8153400" cy="674688"/>
            <a:chOff x="288" y="1927"/>
            <a:chExt cx="5136" cy="425"/>
          </a:xfrm>
        </p:grpSpPr>
        <p:sp>
          <p:nvSpPr>
            <p:cNvPr id="36890"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91" name="Text Box 13"/>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isalnum(char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92" name="Text Box 14"/>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Determines if the specified character is a letter or a digit.</a:t>
              </a:r>
            </a:p>
          </p:txBody>
        </p:sp>
      </p:grpSp>
      <p:grpSp>
        <p:nvGrpSpPr>
          <p:cNvPr id="5" name="Group 15"/>
          <p:cNvGrpSpPr>
            <a:grpSpLocks/>
          </p:cNvGrpSpPr>
          <p:nvPr/>
        </p:nvGrpSpPr>
        <p:grpSpPr bwMode="auto">
          <a:xfrm>
            <a:off x="495300" y="3225800"/>
            <a:ext cx="8153400" cy="661988"/>
            <a:chOff x="288" y="1103"/>
            <a:chExt cx="5136" cy="417"/>
          </a:xfrm>
        </p:grpSpPr>
        <p:sp>
          <p:nvSpPr>
            <p:cNvPr id="36887" name="Rectangle 16"/>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88" name="Text Box 17"/>
            <p:cNvSpPr txBox="1">
              <a:spLocks noChangeArrowheads="1"/>
            </p:cNvSpPr>
            <p:nvPr/>
          </p:nvSpPr>
          <p:spPr bwMode="auto">
            <a:xfrm>
              <a:off x="384" y="1103"/>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islower(char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89" name="Text Box 18"/>
            <p:cNvSpPr txBox="1">
              <a:spLocks noChangeArrowheads="1"/>
            </p:cNvSpPr>
            <p:nvPr/>
          </p:nvSpPr>
          <p:spPr bwMode="auto">
            <a:xfrm>
              <a:off x="576" y="1280"/>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Determines if the specified character is a lowercase letter.</a:t>
              </a:r>
            </a:p>
          </p:txBody>
        </p:sp>
      </p:grpSp>
      <p:grpSp>
        <p:nvGrpSpPr>
          <p:cNvPr id="6" name="Group 19"/>
          <p:cNvGrpSpPr>
            <a:grpSpLocks/>
          </p:cNvGrpSpPr>
          <p:nvPr/>
        </p:nvGrpSpPr>
        <p:grpSpPr bwMode="auto">
          <a:xfrm>
            <a:off x="495300" y="3873500"/>
            <a:ext cx="8153400" cy="674688"/>
            <a:chOff x="288" y="1511"/>
            <a:chExt cx="5136" cy="425"/>
          </a:xfrm>
        </p:grpSpPr>
        <p:sp>
          <p:nvSpPr>
            <p:cNvPr id="36884" name="Rectangle 20"/>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85" name="Text Box 21"/>
            <p:cNvSpPr txBox="1">
              <a:spLocks noChangeArrowheads="1"/>
            </p:cNvSpPr>
            <p:nvPr/>
          </p:nvSpPr>
          <p:spPr bwMode="auto">
            <a:xfrm>
              <a:off x="384" y="1511"/>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isupper(char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86" name="Text Box 22"/>
            <p:cNvSpPr txBox="1">
              <a:spLocks noChangeArrowheads="1"/>
            </p:cNvSpPr>
            <p:nvPr/>
          </p:nvSpPr>
          <p:spPr bwMode="auto">
            <a:xfrm>
              <a:off x="576" y="1696"/>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Determines if the specified character is an uppercase letter.</a:t>
              </a:r>
            </a:p>
          </p:txBody>
        </p:sp>
      </p:grpSp>
      <p:grpSp>
        <p:nvGrpSpPr>
          <p:cNvPr id="7" name="Group 23"/>
          <p:cNvGrpSpPr>
            <a:grpSpLocks/>
          </p:cNvGrpSpPr>
          <p:nvPr/>
        </p:nvGrpSpPr>
        <p:grpSpPr bwMode="auto">
          <a:xfrm>
            <a:off x="495300" y="4533900"/>
            <a:ext cx="8153400" cy="674688"/>
            <a:chOff x="288" y="1927"/>
            <a:chExt cx="5136" cy="425"/>
          </a:xfrm>
        </p:grpSpPr>
        <p:sp>
          <p:nvSpPr>
            <p:cNvPr id="36881" name="Rectangle 24"/>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82" name="Text Box 25"/>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isspace(char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83" name="Text Box 26"/>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Determines if the specified character is </a:t>
              </a:r>
              <a:r>
                <a:rPr kumimoji="0" lang="en-US" sz="1800" b="1" i="1" u="none" strike="noStrike" kern="1200" cap="none" spc="0" normalizeH="0" baseline="0" noProof="0" dirty="0">
                  <a:ln>
                    <a:noFill/>
                  </a:ln>
                  <a:solidFill>
                    <a:srgbClr val="000000"/>
                  </a:solidFill>
                  <a:effectLst/>
                  <a:uLnTx/>
                  <a:uFillTx/>
                  <a:latin typeface="Times New Roman" charset="0"/>
                  <a:ea typeface="+mn-ea"/>
                  <a:cs typeface="+mn-cs"/>
                </a:rPr>
                <a:t>whitespace</a:t>
              </a:r>
              <a:r>
                <a:rPr kumimoji="0" lang="en-US" sz="18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(spaces and tabs).</a:t>
              </a:r>
            </a:p>
          </p:txBody>
        </p:sp>
      </p:grpSp>
      <p:grpSp>
        <p:nvGrpSpPr>
          <p:cNvPr id="8" name="Group 27"/>
          <p:cNvGrpSpPr>
            <a:grpSpLocks/>
          </p:cNvGrpSpPr>
          <p:nvPr/>
        </p:nvGrpSpPr>
        <p:grpSpPr bwMode="auto">
          <a:xfrm>
            <a:off x="495300" y="5192713"/>
            <a:ext cx="8153400" cy="674687"/>
            <a:chOff x="288" y="1927"/>
            <a:chExt cx="5136" cy="425"/>
          </a:xfrm>
        </p:grpSpPr>
        <p:sp>
          <p:nvSpPr>
            <p:cNvPr id="36878" name="Rectangle 28"/>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79" name="Text Box 29"/>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char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tolower(char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80" name="Text Box 30"/>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Converts </a:t>
              </a:r>
              <a:r>
                <a:rPr kumimoji="0" lang="en-US" sz="1600" b="1" i="0" u="none" strike="noStrike" kern="1200" cap="none" spc="0" normalizeH="0" baseline="0" noProof="0">
                  <a:ln>
                    <a:noFill/>
                  </a:ln>
                  <a:solidFill>
                    <a:srgbClr val="000000"/>
                  </a:solidFill>
                  <a:effectLst/>
                  <a:uLnTx/>
                  <a:uFillTx/>
                  <a:latin typeface="Courier New" pitchFamily="1" charset="0"/>
                  <a:ea typeface="+mn-ea"/>
                  <a:cs typeface="+mn-cs"/>
                </a:rPr>
                <a:t>ch</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to its lowercase equivalent, if any.  If not, </a:t>
              </a:r>
              <a:r>
                <a:rPr kumimoji="0" lang="en-US" sz="1600" b="1" i="0" u="none" strike="noStrike" kern="1200" cap="none" spc="0" normalizeH="0" baseline="0" noProof="0">
                  <a:ln>
                    <a:noFill/>
                  </a:ln>
                  <a:solidFill>
                    <a:srgbClr val="000000"/>
                  </a:solidFill>
                  <a:effectLst/>
                  <a:uLnTx/>
                  <a:uFillTx/>
                  <a:latin typeface="Courier New" pitchFamily="1" charset="0"/>
                  <a:ea typeface="+mn-ea"/>
                  <a:cs typeface="+mn-cs"/>
                </a:rPr>
                <a:t>ch</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is returned unchanged.</a:t>
              </a:r>
            </a:p>
          </p:txBody>
        </p:sp>
      </p:grpSp>
      <p:grpSp>
        <p:nvGrpSpPr>
          <p:cNvPr id="9" name="Group 31"/>
          <p:cNvGrpSpPr>
            <a:grpSpLocks/>
          </p:cNvGrpSpPr>
          <p:nvPr/>
        </p:nvGrpSpPr>
        <p:grpSpPr bwMode="auto">
          <a:xfrm>
            <a:off x="495300" y="5853113"/>
            <a:ext cx="8153400" cy="674687"/>
            <a:chOff x="288" y="1927"/>
            <a:chExt cx="5136" cy="425"/>
          </a:xfrm>
        </p:grpSpPr>
        <p:sp>
          <p:nvSpPr>
            <p:cNvPr id="36875" name="Rectangle 3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76" name="Text Box 33"/>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char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toupper(char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77" name="Text Box 34"/>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Converts </a:t>
              </a:r>
              <a:r>
                <a:rPr kumimoji="0" lang="en-US" sz="1600" b="1" i="0" u="none" strike="noStrike" kern="1200" cap="none" spc="0" normalizeH="0" baseline="0" noProof="0">
                  <a:ln>
                    <a:noFill/>
                  </a:ln>
                  <a:solidFill>
                    <a:srgbClr val="000000"/>
                  </a:solidFill>
                  <a:effectLst/>
                  <a:uLnTx/>
                  <a:uFillTx/>
                  <a:latin typeface="Courier New" pitchFamily="1" charset="0"/>
                  <a:ea typeface="+mn-ea"/>
                  <a:cs typeface="+mn-cs"/>
                </a:rPr>
                <a:t>ch</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to its uppercase equivalent, if any.  If not, </a:t>
              </a:r>
              <a:r>
                <a:rPr kumimoji="0" lang="en-US" sz="1600" b="1" i="0" u="none" strike="noStrike" kern="1200" cap="none" spc="0" normalizeH="0" baseline="0" noProof="0">
                  <a:ln>
                    <a:noFill/>
                  </a:ln>
                  <a:solidFill>
                    <a:srgbClr val="000000"/>
                  </a:solidFill>
                  <a:effectLst/>
                  <a:uLnTx/>
                  <a:uFillTx/>
                  <a:latin typeface="Courier New" pitchFamily="1" charset="0"/>
                  <a:ea typeface="+mn-ea"/>
                  <a:cs typeface="+mn-cs"/>
                </a:rPr>
                <a:t>ch</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is returned unchanged.</a:t>
              </a:r>
            </a:p>
          </p:txBody>
        </p:sp>
      </p:grpSp>
      <p:sp>
        <p:nvSpPr>
          <p:cNvPr id="35" name="爆炸形: 8 pt  34">
            <a:extLst>
              <a:ext uri="{FF2B5EF4-FFF2-40B4-BE49-F238E27FC236}">
                <a16:creationId xmlns:a16="http://schemas.microsoft.com/office/drawing/2014/main" id="{4C1A43E4-3AB4-4BCD-97A8-CCF28711D7B7}"/>
              </a:ext>
            </a:extLst>
          </p:cNvPr>
          <p:cNvSpPr/>
          <p:nvPr/>
        </p:nvSpPr>
        <p:spPr bwMode="auto">
          <a:xfrm>
            <a:off x="7646476" y="820738"/>
            <a:ext cx="1447800" cy="762000"/>
          </a:xfrm>
          <a:prstGeom prst="irregularSeal1">
            <a:avLst/>
          </a:prstGeom>
          <a:solidFill>
            <a:srgbClr val="00CC99"/>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rPr>
              <a:t>Flashback</a:t>
            </a:r>
            <a:endParaRPr kumimoji="0" lang="zh-CN" altLang="en-US" sz="12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1263955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Implementing the </a:t>
            </a:r>
            <a:r>
              <a:rPr lang="en-US" altLang="zh-CN" sz="3600" b="1" dirty="0">
                <a:solidFill>
                  <a:srgbClr val="FF0000"/>
                </a:solidFill>
                <a:latin typeface="Courier New" charset="0"/>
              </a:rPr>
              <a:t>&lt;</a:t>
            </a:r>
            <a:r>
              <a:rPr lang="en-US" altLang="zh-CN" sz="3600" b="1" dirty="0" err="1">
                <a:solidFill>
                  <a:srgbClr val="FF0000"/>
                </a:solidFill>
                <a:latin typeface="Courier New" charset="0"/>
              </a:rPr>
              <a:t>cctype</a:t>
            </a:r>
            <a:r>
              <a:rPr lang="en-US" altLang="zh-CN" sz="3600" b="1" dirty="0">
                <a:solidFill>
                  <a:srgbClr val="FF0000"/>
                </a:solidFill>
                <a:latin typeface="Courier New" charset="0"/>
              </a:rPr>
              <a:t>&gt;</a:t>
            </a:r>
            <a:r>
              <a:rPr lang="en-US" altLang="zh-CN" sz="4000" dirty="0">
                <a:solidFill>
                  <a:srgbClr val="FF0000"/>
                </a:solidFill>
              </a:rPr>
              <a:t> Library</a:t>
            </a:r>
            <a:endParaRPr lang="en-US" sz="4000" dirty="0">
              <a:solidFill>
                <a:schemeClr val="tx1"/>
              </a:solidFill>
            </a:endParaRPr>
          </a:p>
        </p:txBody>
      </p:sp>
      <p:sp>
        <p:nvSpPr>
          <p:cNvPr id="610324" name="Text Box 20"/>
          <p:cNvSpPr txBox="1">
            <a:spLocks noChangeArrowheads="1"/>
          </p:cNvSpPr>
          <p:nvPr/>
        </p:nvSpPr>
        <p:spPr bwMode="auto">
          <a:xfrm>
            <a:off x="457200" y="1153758"/>
            <a:ext cx="8305800" cy="461665"/>
          </a:xfrm>
          <a:prstGeom prst="rect">
            <a:avLst/>
          </a:prstGeom>
          <a:noFill/>
          <a:ln w="9525">
            <a:noFill/>
            <a:miter lim="800000"/>
            <a:headEnd/>
            <a:tailEnd/>
          </a:ln>
          <a:effectLst/>
        </p:spPr>
        <p:txBody>
          <a:bodyPr wrap="square">
            <a:prstTxWarp prst="textNoShape">
              <a:avLst/>
            </a:prstTxWarp>
            <a:spAutoFit/>
          </a:bodyPr>
          <a:lstStyle/>
          <a:p>
            <a:pPr marL="342900" indent="-342900">
              <a:buClr>
                <a:schemeClr val="tx1"/>
              </a:buClr>
              <a:buFont typeface="Arial" panose="020B0604020202020204" pitchFamily="34" charset="0"/>
              <a:buChar char="•"/>
            </a:pPr>
            <a:r>
              <a:rPr lang="en-US" altLang="zh-CN" sz="2000" dirty="0">
                <a:solidFill>
                  <a:srgbClr val="FF0000"/>
                </a:solidFill>
                <a:latin typeface="Courier New" panose="02070309020205020404" pitchFamily="49" charset="0"/>
                <a:cs typeface="Courier New" panose="02070309020205020404" pitchFamily="49" charset="0"/>
              </a:rPr>
              <a:t>Set</a:t>
            </a:r>
            <a:r>
              <a:rPr lang="en-US" altLang="zh-CN" sz="2400" b="0" dirty="0">
                <a:latin typeface="+mn-lt"/>
              </a:rPr>
              <a:t>-based implementation of the </a:t>
            </a:r>
            <a:r>
              <a:rPr lang="en-US" altLang="zh-CN" sz="2000" dirty="0">
                <a:solidFill>
                  <a:srgbClr val="000000"/>
                </a:solidFill>
                <a:latin typeface="Courier New" charset="0"/>
              </a:rPr>
              <a:t>&lt;</a:t>
            </a:r>
            <a:r>
              <a:rPr lang="en-US" altLang="zh-CN" sz="2000" dirty="0" err="1">
                <a:solidFill>
                  <a:srgbClr val="000000"/>
                </a:solidFill>
                <a:latin typeface="Courier New" charset="0"/>
              </a:rPr>
              <a:t>cctype</a:t>
            </a:r>
            <a:r>
              <a:rPr lang="en-US" altLang="zh-CN" sz="2000" dirty="0">
                <a:solidFill>
                  <a:srgbClr val="000000"/>
                </a:solidFill>
                <a:latin typeface="Courier New" charset="0"/>
              </a:rPr>
              <a:t>&gt;</a:t>
            </a:r>
            <a:r>
              <a:rPr lang="en-US" altLang="zh-CN" sz="2400" b="0" dirty="0">
                <a:latin typeface="+mn-lt"/>
              </a:rPr>
              <a:t> (</a:t>
            </a:r>
            <a:r>
              <a:rPr lang="en-US" altLang="zh-CN" sz="2400" b="0">
                <a:latin typeface="+mn-lt"/>
              </a:rPr>
              <a:t>Ch. 3</a:t>
            </a:r>
            <a:r>
              <a:rPr lang="en-US" altLang="zh-CN" sz="2400" b="0" dirty="0">
                <a:latin typeface="+mn-lt"/>
              </a:rPr>
              <a:t>) Library:</a:t>
            </a:r>
            <a:endParaRPr lang="en-US" altLang="zh-CN" sz="1800" dirty="0">
              <a:solidFill>
                <a:srgbClr val="000000"/>
              </a:solidFill>
              <a:latin typeface="Courier New" charset="0"/>
            </a:endParaRPr>
          </a:p>
        </p:txBody>
      </p:sp>
      <p:sp>
        <p:nvSpPr>
          <p:cNvPr id="4" name="Text Box 20"/>
          <p:cNvSpPr txBox="1">
            <a:spLocks noChangeArrowheads="1"/>
          </p:cNvSpPr>
          <p:nvPr/>
        </p:nvSpPr>
        <p:spPr bwMode="auto">
          <a:xfrm>
            <a:off x="304800" y="1676400"/>
            <a:ext cx="8534400" cy="5078313"/>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altLang="zh-CN" sz="1800" dirty="0">
                <a:solidFill>
                  <a:srgbClr val="000000"/>
                </a:solidFill>
                <a:latin typeface="Courier New" charset="0"/>
              </a:rPr>
              <a:t>const Set&lt;char&gt; DIGIT_SET </a:t>
            </a:r>
            <a:r>
              <a:rPr lang="en-US" altLang="zh-CN" sz="1800" dirty="0" smtClean="0">
                <a:solidFill>
                  <a:srgbClr val="000000"/>
                </a:solidFill>
                <a:latin typeface="Courier New" charset="0"/>
              </a:rPr>
              <a:t>=</a:t>
            </a:r>
          </a:p>
          <a:p>
            <a:r>
              <a:rPr lang="en-US" altLang="zh-CN" sz="1800" dirty="0" smtClean="0">
                <a:solidFill>
                  <a:srgbClr val="000000"/>
                </a:solidFill>
                <a:latin typeface="Courier New" charset="0"/>
              </a:rPr>
              <a:t>         </a:t>
            </a:r>
            <a:r>
              <a:rPr lang="en-US" altLang="zh-CN" sz="1800" dirty="0" err="1" smtClean="0">
                <a:solidFill>
                  <a:srgbClr val="000000"/>
                </a:solidFill>
                <a:latin typeface="Courier New" charset="0"/>
              </a:rPr>
              <a:t>setFromString</a:t>
            </a:r>
            <a:r>
              <a:rPr lang="en-US" altLang="zh-CN" sz="1800" dirty="0">
                <a:solidFill>
                  <a:srgbClr val="000000"/>
                </a:solidFill>
                <a:latin typeface="Courier New" charset="0"/>
              </a:rPr>
              <a:t>("0123456789");</a:t>
            </a:r>
          </a:p>
          <a:p>
            <a:r>
              <a:rPr lang="en-US" altLang="zh-CN" sz="1800" dirty="0" err="1">
                <a:solidFill>
                  <a:srgbClr val="000000"/>
                </a:solidFill>
                <a:latin typeface="Courier New" charset="0"/>
              </a:rPr>
              <a:t>const</a:t>
            </a:r>
            <a:r>
              <a:rPr lang="en-US" altLang="zh-CN" sz="1800" dirty="0">
                <a:solidFill>
                  <a:srgbClr val="000000"/>
                </a:solidFill>
                <a:latin typeface="Courier New" charset="0"/>
              </a:rPr>
              <a:t> Set&lt;char&gt; LOWER_SET =</a:t>
            </a:r>
          </a:p>
          <a:p>
            <a:r>
              <a:rPr lang="en-US" altLang="zh-CN" sz="1800" dirty="0">
                <a:solidFill>
                  <a:srgbClr val="000000"/>
                </a:solidFill>
                <a:latin typeface="Courier New" charset="0"/>
              </a:rPr>
              <a:t>      </a:t>
            </a:r>
            <a:r>
              <a:rPr lang="en-US" altLang="zh-CN" sz="1800" dirty="0" smtClean="0">
                <a:solidFill>
                  <a:srgbClr val="000000"/>
                </a:solidFill>
                <a:latin typeface="Courier New" charset="0"/>
              </a:rPr>
              <a:t>   </a:t>
            </a:r>
            <a:r>
              <a:rPr lang="en-US" altLang="zh-CN" sz="1800" dirty="0" err="1" smtClean="0">
                <a:solidFill>
                  <a:srgbClr val="000000"/>
                </a:solidFill>
                <a:latin typeface="Courier New" charset="0"/>
              </a:rPr>
              <a:t>setFromString</a:t>
            </a:r>
            <a:r>
              <a:rPr lang="en-US" altLang="zh-CN" sz="1800" dirty="0">
                <a:solidFill>
                  <a:srgbClr val="000000"/>
                </a:solidFill>
                <a:latin typeface="Courier New" charset="0"/>
              </a:rPr>
              <a:t>("</a:t>
            </a:r>
            <a:r>
              <a:rPr lang="en-US" altLang="zh-CN" sz="1800" dirty="0" err="1">
                <a:solidFill>
                  <a:srgbClr val="000000"/>
                </a:solidFill>
                <a:latin typeface="Courier New" charset="0"/>
              </a:rPr>
              <a:t>abcdefghijklmnopqrstuvwxyz</a:t>
            </a:r>
            <a:r>
              <a:rPr lang="en-US" altLang="zh-CN" sz="1800" dirty="0">
                <a:solidFill>
                  <a:srgbClr val="000000"/>
                </a:solidFill>
                <a:latin typeface="Courier New" charset="0"/>
              </a:rPr>
              <a:t>");</a:t>
            </a:r>
          </a:p>
          <a:p>
            <a:r>
              <a:rPr lang="en-US" altLang="zh-CN" sz="1800" dirty="0">
                <a:solidFill>
                  <a:srgbClr val="000000"/>
                </a:solidFill>
                <a:latin typeface="Courier New" charset="0"/>
              </a:rPr>
              <a:t>const Set&lt;char&gt; UPPER_SET =</a:t>
            </a:r>
          </a:p>
          <a:p>
            <a:r>
              <a:rPr lang="en-US" altLang="zh-CN" sz="1800" dirty="0">
                <a:solidFill>
                  <a:srgbClr val="000000"/>
                </a:solidFill>
                <a:latin typeface="Courier New" charset="0"/>
              </a:rPr>
              <a:t>      </a:t>
            </a:r>
            <a:r>
              <a:rPr lang="en-US" altLang="zh-CN" sz="1800" dirty="0" smtClean="0">
                <a:solidFill>
                  <a:srgbClr val="000000"/>
                </a:solidFill>
                <a:latin typeface="Courier New" charset="0"/>
              </a:rPr>
              <a:t>   </a:t>
            </a:r>
            <a:r>
              <a:rPr lang="en-US" altLang="zh-CN" sz="1800" dirty="0" err="1" smtClean="0">
                <a:solidFill>
                  <a:srgbClr val="000000"/>
                </a:solidFill>
                <a:latin typeface="Courier New" charset="0"/>
              </a:rPr>
              <a:t>setFromString</a:t>
            </a:r>
            <a:r>
              <a:rPr lang="en-US" altLang="zh-CN" sz="1800" dirty="0">
                <a:solidFill>
                  <a:srgbClr val="000000"/>
                </a:solidFill>
                <a:latin typeface="Courier New" charset="0"/>
              </a:rPr>
              <a:t>("ABCDEFGHIJKLMNOPQRSTUVWXYZ");</a:t>
            </a:r>
          </a:p>
          <a:p>
            <a:r>
              <a:rPr lang="en-US" altLang="zh-CN" sz="1800" dirty="0">
                <a:solidFill>
                  <a:srgbClr val="000000"/>
                </a:solidFill>
                <a:latin typeface="Courier New" charset="0"/>
              </a:rPr>
              <a:t>const Set&lt;char&gt; PUNCT_SET =</a:t>
            </a:r>
          </a:p>
          <a:p>
            <a:r>
              <a:rPr lang="en-US" altLang="zh-CN" sz="1800" dirty="0">
                <a:solidFill>
                  <a:srgbClr val="000000"/>
                </a:solidFill>
                <a:latin typeface="Courier New" charset="0"/>
              </a:rPr>
              <a:t>      </a:t>
            </a:r>
            <a:r>
              <a:rPr lang="en-US" altLang="zh-CN" sz="1800" dirty="0" smtClean="0">
                <a:solidFill>
                  <a:srgbClr val="000000"/>
                </a:solidFill>
                <a:latin typeface="Courier New" charset="0"/>
              </a:rPr>
              <a:t>   </a:t>
            </a:r>
            <a:r>
              <a:rPr lang="en-US" altLang="zh-CN" sz="1800" dirty="0" err="1" smtClean="0">
                <a:solidFill>
                  <a:srgbClr val="000000"/>
                </a:solidFill>
                <a:latin typeface="Courier New" charset="0"/>
              </a:rPr>
              <a:t>setFromString</a:t>
            </a:r>
            <a:r>
              <a:rPr lang="en-US" altLang="zh-CN" sz="1800" dirty="0">
                <a:solidFill>
                  <a:srgbClr val="000000"/>
                </a:solidFill>
                <a:latin typeface="Courier New" charset="0"/>
              </a:rPr>
              <a:t>("!\"#$%&amp;'()*+,-./:;&lt;=&gt;?@[\\]^_`{|}</a:t>
            </a:r>
            <a:r>
              <a:rPr lang="en-US" altLang="zh-CN" sz="1800" dirty="0">
                <a:solidFill>
                  <a:srgbClr val="FF0000"/>
                </a:solidFill>
                <a:latin typeface="Courier New" charset="0"/>
              </a:rPr>
              <a:t>~</a:t>
            </a:r>
            <a:r>
              <a:rPr lang="en-US" altLang="zh-CN" sz="1800" dirty="0">
                <a:solidFill>
                  <a:srgbClr val="000000"/>
                </a:solidFill>
                <a:latin typeface="Courier New" charset="0"/>
              </a:rPr>
              <a:t>");</a:t>
            </a:r>
          </a:p>
          <a:p>
            <a:r>
              <a:rPr lang="en-US" altLang="zh-CN" sz="1800" dirty="0">
                <a:solidFill>
                  <a:srgbClr val="000000"/>
                </a:solidFill>
                <a:latin typeface="Courier New" charset="0"/>
              </a:rPr>
              <a:t>const Set&lt;char&gt; SPACE_SET </a:t>
            </a:r>
            <a:r>
              <a:rPr lang="en-US" altLang="zh-CN" sz="1800" dirty="0" smtClean="0">
                <a:solidFill>
                  <a:srgbClr val="000000"/>
                </a:solidFill>
                <a:latin typeface="Courier New" charset="0"/>
              </a:rPr>
              <a:t>=</a:t>
            </a:r>
          </a:p>
          <a:p>
            <a:r>
              <a:rPr lang="en-US" altLang="zh-CN" sz="1800" dirty="0">
                <a:solidFill>
                  <a:srgbClr val="000000"/>
                </a:solidFill>
                <a:latin typeface="Courier New" charset="0"/>
              </a:rPr>
              <a:t> </a:t>
            </a:r>
            <a:r>
              <a:rPr lang="en-US" altLang="zh-CN" sz="1800" dirty="0" smtClean="0">
                <a:solidFill>
                  <a:srgbClr val="000000"/>
                </a:solidFill>
                <a:latin typeface="Courier New" charset="0"/>
              </a:rPr>
              <a:t>        </a:t>
            </a:r>
            <a:r>
              <a:rPr lang="en-US" altLang="zh-CN" sz="1800" dirty="0" err="1" smtClean="0">
                <a:solidFill>
                  <a:srgbClr val="000000"/>
                </a:solidFill>
                <a:latin typeface="Courier New" charset="0"/>
              </a:rPr>
              <a:t>setFromString</a:t>
            </a:r>
            <a:r>
              <a:rPr lang="en-US" altLang="zh-CN" sz="1800" dirty="0">
                <a:solidFill>
                  <a:srgbClr val="000000"/>
                </a:solidFill>
                <a:latin typeface="Courier New" charset="0"/>
              </a:rPr>
              <a:t>(" \t\v\f\n\r");</a:t>
            </a:r>
          </a:p>
          <a:p>
            <a:r>
              <a:rPr lang="en-US" altLang="zh-CN" sz="1800" dirty="0">
                <a:solidFill>
                  <a:srgbClr val="000000"/>
                </a:solidFill>
                <a:latin typeface="Courier New" charset="0"/>
              </a:rPr>
              <a:t>const Set&lt;char&gt; XDIGIT_SET =</a:t>
            </a:r>
          </a:p>
          <a:p>
            <a:r>
              <a:rPr lang="en-US" altLang="zh-CN" sz="1800" dirty="0">
                <a:solidFill>
                  <a:srgbClr val="000000"/>
                </a:solidFill>
                <a:latin typeface="Courier New" charset="0"/>
              </a:rPr>
              <a:t>      </a:t>
            </a:r>
            <a:r>
              <a:rPr lang="en-US" altLang="zh-CN" sz="1800" dirty="0" smtClean="0">
                <a:solidFill>
                  <a:srgbClr val="000000"/>
                </a:solidFill>
                <a:latin typeface="Courier New" charset="0"/>
              </a:rPr>
              <a:t>   </a:t>
            </a:r>
            <a:r>
              <a:rPr lang="en-US" altLang="zh-CN" sz="1800" dirty="0" err="1" smtClean="0">
                <a:solidFill>
                  <a:srgbClr val="000000"/>
                </a:solidFill>
                <a:latin typeface="Courier New" charset="0"/>
              </a:rPr>
              <a:t>setFromString</a:t>
            </a:r>
            <a:r>
              <a:rPr lang="en-US" altLang="zh-CN" sz="1800" dirty="0">
                <a:solidFill>
                  <a:srgbClr val="000000"/>
                </a:solidFill>
                <a:latin typeface="Courier New" charset="0"/>
              </a:rPr>
              <a:t>("0123456789ABCDEFabcdef");</a:t>
            </a:r>
          </a:p>
          <a:p>
            <a:r>
              <a:rPr lang="en-US" altLang="zh-CN" sz="1800" dirty="0">
                <a:solidFill>
                  <a:srgbClr val="000000"/>
                </a:solidFill>
                <a:latin typeface="Courier New" charset="0"/>
              </a:rPr>
              <a:t>const Set&lt;char&gt; ALPHA_SET </a:t>
            </a:r>
            <a:r>
              <a:rPr lang="en-US" altLang="zh-CN" sz="1800" dirty="0" smtClean="0">
                <a:solidFill>
                  <a:srgbClr val="000000"/>
                </a:solidFill>
                <a:latin typeface="Courier New" charset="0"/>
              </a:rPr>
              <a:t>=</a:t>
            </a:r>
          </a:p>
          <a:p>
            <a:r>
              <a:rPr lang="en-US" altLang="zh-CN" sz="1800" dirty="0">
                <a:solidFill>
                  <a:srgbClr val="000000"/>
                </a:solidFill>
                <a:latin typeface="Courier New" charset="0"/>
              </a:rPr>
              <a:t> </a:t>
            </a:r>
            <a:r>
              <a:rPr lang="en-US" altLang="zh-CN" sz="1800" dirty="0" smtClean="0">
                <a:solidFill>
                  <a:srgbClr val="000000"/>
                </a:solidFill>
                <a:latin typeface="Courier New" charset="0"/>
              </a:rPr>
              <a:t>        LOWER_SET </a:t>
            </a:r>
            <a:r>
              <a:rPr lang="en-US" altLang="zh-CN" sz="1800" dirty="0">
                <a:solidFill>
                  <a:srgbClr val="000000"/>
                </a:solidFill>
                <a:latin typeface="Courier New" charset="0"/>
              </a:rPr>
              <a:t>+ UPPER_SET;</a:t>
            </a:r>
          </a:p>
          <a:p>
            <a:r>
              <a:rPr lang="en-US" altLang="zh-CN" sz="1800" dirty="0">
                <a:solidFill>
                  <a:srgbClr val="000000"/>
                </a:solidFill>
                <a:latin typeface="Courier New" charset="0"/>
              </a:rPr>
              <a:t>const Set&lt;char&gt; ALNUM_SET </a:t>
            </a:r>
            <a:r>
              <a:rPr lang="en-US" altLang="zh-CN" sz="1800" dirty="0" smtClean="0">
                <a:solidFill>
                  <a:srgbClr val="000000"/>
                </a:solidFill>
                <a:latin typeface="Courier New" charset="0"/>
              </a:rPr>
              <a:t>=</a:t>
            </a:r>
          </a:p>
          <a:p>
            <a:r>
              <a:rPr lang="en-US" altLang="zh-CN" sz="1800" dirty="0">
                <a:solidFill>
                  <a:srgbClr val="000000"/>
                </a:solidFill>
                <a:latin typeface="Courier New" charset="0"/>
              </a:rPr>
              <a:t> </a:t>
            </a:r>
            <a:r>
              <a:rPr lang="en-US" altLang="zh-CN" sz="1800" dirty="0" smtClean="0">
                <a:solidFill>
                  <a:srgbClr val="000000"/>
                </a:solidFill>
                <a:latin typeface="Courier New" charset="0"/>
              </a:rPr>
              <a:t>        ALPHA_SET </a:t>
            </a:r>
            <a:r>
              <a:rPr lang="en-US" altLang="zh-CN" sz="1800" dirty="0">
                <a:solidFill>
                  <a:srgbClr val="000000"/>
                </a:solidFill>
                <a:latin typeface="Courier New" charset="0"/>
              </a:rPr>
              <a:t>+ DIGIT_SET;</a:t>
            </a:r>
          </a:p>
          <a:p>
            <a:r>
              <a:rPr lang="en-US" altLang="zh-CN" sz="1800" dirty="0">
                <a:solidFill>
                  <a:srgbClr val="000000"/>
                </a:solidFill>
                <a:latin typeface="Courier New" charset="0"/>
              </a:rPr>
              <a:t>const Set&lt;char&gt; PRINT_SET </a:t>
            </a:r>
            <a:r>
              <a:rPr lang="en-US" altLang="zh-CN" sz="1800" dirty="0" smtClean="0">
                <a:solidFill>
                  <a:srgbClr val="000000"/>
                </a:solidFill>
                <a:latin typeface="Courier New" charset="0"/>
              </a:rPr>
              <a:t>=</a:t>
            </a:r>
          </a:p>
          <a:p>
            <a:r>
              <a:rPr lang="en-US" altLang="zh-CN" sz="1800" dirty="0">
                <a:solidFill>
                  <a:srgbClr val="000000"/>
                </a:solidFill>
                <a:latin typeface="Courier New" charset="0"/>
              </a:rPr>
              <a:t> </a:t>
            </a:r>
            <a:r>
              <a:rPr lang="en-US" altLang="zh-CN" sz="1800" dirty="0" smtClean="0">
                <a:solidFill>
                  <a:srgbClr val="000000"/>
                </a:solidFill>
                <a:latin typeface="Courier New" charset="0"/>
              </a:rPr>
              <a:t>        ALNUM_SET </a:t>
            </a:r>
            <a:r>
              <a:rPr lang="en-US" altLang="zh-CN" sz="1800" dirty="0">
                <a:solidFill>
                  <a:srgbClr val="000000"/>
                </a:solidFill>
                <a:latin typeface="Courier New" charset="0"/>
              </a:rPr>
              <a:t>+ PUNCT_SET + SPACE_SET</a:t>
            </a:r>
            <a:r>
              <a:rPr lang="en-US" altLang="zh-CN" sz="1800" dirty="0" smtClean="0">
                <a:solidFill>
                  <a:srgbClr val="000000"/>
                </a:solidFill>
                <a:latin typeface="Courier New" charset="0"/>
              </a:rPr>
              <a:t>;</a:t>
            </a:r>
            <a:endParaRPr lang="en-US" altLang="zh-CN" sz="1800" dirty="0">
              <a:solidFill>
                <a:srgbClr val="000000"/>
              </a:solidFill>
              <a:latin typeface="Courier New" charset="0"/>
            </a:endParaRPr>
          </a:p>
        </p:txBody>
      </p:sp>
    </p:spTree>
    <p:extLst>
      <p:ext uri="{BB962C8B-B14F-4D97-AF65-F5344CB8AC3E}">
        <p14:creationId xmlns:p14="http://schemas.microsoft.com/office/powerpoint/2010/main" val="22606472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Implementing the </a:t>
            </a:r>
            <a:r>
              <a:rPr lang="en-US" altLang="zh-CN" sz="3600" b="1" dirty="0">
                <a:solidFill>
                  <a:srgbClr val="FF0000"/>
                </a:solidFill>
                <a:latin typeface="Courier New" charset="0"/>
              </a:rPr>
              <a:t>&lt;</a:t>
            </a:r>
            <a:r>
              <a:rPr lang="en-US" altLang="zh-CN" sz="3600" b="1" dirty="0" err="1">
                <a:solidFill>
                  <a:srgbClr val="FF0000"/>
                </a:solidFill>
                <a:latin typeface="Courier New" charset="0"/>
              </a:rPr>
              <a:t>cctype</a:t>
            </a:r>
            <a:r>
              <a:rPr lang="en-US" altLang="zh-CN" sz="3600" b="1" dirty="0">
                <a:solidFill>
                  <a:srgbClr val="FF0000"/>
                </a:solidFill>
                <a:latin typeface="Courier New" charset="0"/>
              </a:rPr>
              <a:t>&gt;</a:t>
            </a:r>
            <a:r>
              <a:rPr lang="en-US" altLang="zh-CN" sz="4000" dirty="0">
                <a:solidFill>
                  <a:srgbClr val="FF0000"/>
                </a:solidFill>
              </a:rPr>
              <a:t> Library</a:t>
            </a:r>
            <a:endParaRPr lang="en-US" sz="4000" dirty="0">
              <a:solidFill>
                <a:schemeClr val="tx1"/>
              </a:solidFill>
            </a:endParaRPr>
          </a:p>
        </p:txBody>
      </p:sp>
      <p:sp>
        <p:nvSpPr>
          <p:cNvPr id="610324" name="Text Box 20"/>
          <p:cNvSpPr txBox="1">
            <a:spLocks noChangeArrowheads="1"/>
          </p:cNvSpPr>
          <p:nvPr/>
        </p:nvSpPr>
        <p:spPr bwMode="auto">
          <a:xfrm>
            <a:off x="457200" y="1153758"/>
            <a:ext cx="8305800" cy="461665"/>
          </a:xfrm>
          <a:prstGeom prst="rect">
            <a:avLst/>
          </a:prstGeom>
          <a:noFill/>
          <a:ln w="9525">
            <a:noFill/>
            <a:miter lim="800000"/>
            <a:headEnd/>
            <a:tailEnd/>
          </a:ln>
          <a:effectLst/>
        </p:spPr>
        <p:txBody>
          <a:bodyPr wrap="square">
            <a:prstTxWarp prst="textNoShape">
              <a:avLst/>
            </a:prstTxWarp>
            <a:spAutoFit/>
          </a:bodyPr>
          <a:lstStyle/>
          <a:p>
            <a:pPr marL="342900" indent="-342900">
              <a:buClr>
                <a:schemeClr val="tx1"/>
              </a:buClr>
              <a:buFont typeface="Arial" panose="020B0604020202020204" pitchFamily="34" charset="0"/>
              <a:buChar char="•"/>
            </a:pPr>
            <a:r>
              <a:rPr lang="en-US" altLang="zh-CN" sz="2000" dirty="0">
                <a:solidFill>
                  <a:srgbClr val="FF0000"/>
                </a:solidFill>
                <a:latin typeface="Courier New" panose="02070309020205020404" pitchFamily="49" charset="0"/>
                <a:cs typeface="Courier New" panose="02070309020205020404" pitchFamily="49" charset="0"/>
              </a:rPr>
              <a:t>Set</a:t>
            </a:r>
            <a:r>
              <a:rPr lang="en-US" altLang="zh-CN" sz="2400" b="0" dirty="0">
                <a:latin typeface="+mn-lt"/>
              </a:rPr>
              <a:t>-based implementation of the </a:t>
            </a:r>
            <a:r>
              <a:rPr lang="en-US" altLang="zh-CN" sz="2000" dirty="0">
                <a:solidFill>
                  <a:srgbClr val="000000"/>
                </a:solidFill>
                <a:latin typeface="Courier New" charset="0"/>
              </a:rPr>
              <a:t>&lt;</a:t>
            </a:r>
            <a:r>
              <a:rPr lang="en-US" altLang="zh-CN" sz="2000" dirty="0" err="1">
                <a:solidFill>
                  <a:srgbClr val="000000"/>
                </a:solidFill>
                <a:latin typeface="Courier New" charset="0"/>
              </a:rPr>
              <a:t>cctype</a:t>
            </a:r>
            <a:r>
              <a:rPr lang="en-US" altLang="zh-CN" sz="2000" dirty="0">
                <a:solidFill>
                  <a:srgbClr val="000000"/>
                </a:solidFill>
                <a:latin typeface="Courier New" charset="0"/>
              </a:rPr>
              <a:t>&gt;</a:t>
            </a:r>
            <a:r>
              <a:rPr lang="en-US" altLang="zh-CN" sz="2400" b="0" dirty="0">
                <a:latin typeface="+mn-lt"/>
              </a:rPr>
              <a:t> (</a:t>
            </a:r>
            <a:r>
              <a:rPr lang="en-US" altLang="zh-CN" sz="2400" b="0">
                <a:latin typeface="+mn-lt"/>
              </a:rPr>
              <a:t>Ch. 3</a:t>
            </a:r>
            <a:r>
              <a:rPr lang="en-US" altLang="zh-CN" sz="2400" b="0" dirty="0">
                <a:latin typeface="+mn-lt"/>
              </a:rPr>
              <a:t>) Library:</a:t>
            </a:r>
            <a:endParaRPr lang="en-US" altLang="zh-CN" sz="1800" dirty="0">
              <a:solidFill>
                <a:srgbClr val="000000"/>
              </a:solidFill>
              <a:latin typeface="Courier New" charset="0"/>
            </a:endParaRPr>
          </a:p>
        </p:txBody>
      </p:sp>
      <p:sp>
        <p:nvSpPr>
          <p:cNvPr id="4" name="Text Box 20"/>
          <p:cNvSpPr txBox="1">
            <a:spLocks noChangeArrowheads="1"/>
          </p:cNvSpPr>
          <p:nvPr/>
        </p:nvSpPr>
        <p:spPr bwMode="auto">
          <a:xfrm>
            <a:off x="495300" y="1752600"/>
            <a:ext cx="8153400" cy="4801314"/>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altLang="zh-CN" sz="1800" dirty="0">
                <a:solidFill>
                  <a:srgbClr val="000000"/>
                </a:solidFill>
                <a:latin typeface="Courier New" charset="0"/>
              </a:rPr>
              <a:t>Set&lt;char&gt; </a:t>
            </a:r>
            <a:r>
              <a:rPr lang="en-US" altLang="zh-CN" sz="1800" dirty="0" err="1">
                <a:solidFill>
                  <a:srgbClr val="000000"/>
                </a:solidFill>
                <a:latin typeface="Courier New" charset="0"/>
              </a:rPr>
              <a:t>setFromString</a:t>
            </a:r>
            <a:r>
              <a:rPr lang="en-US" altLang="zh-CN" sz="1800" dirty="0">
                <a:solidFill>
                  <a:srgbClr val="000000"/>
                </a:solidFill>
                <a:latin typeface="Courier New" charset="0"/>
              </a:rPr>
              <a:t>(string </a:t>
            </a:r>
            <a:r>
              <a:rPr lang="en-US" altLang="zh-CN" sz="1800" dirty="0" err="1">
                <a:solidFill>
                  <a:srgbClr val="000000"/>
                </a:solidFill>
                <a:latin typeface="Courier New" charset="0"/>
              </a:rPr>
              <a:t>str</a:t>
            </a:r>
            <a:r>
              <a:rPr lang="en-US" altLang="zh-CN" sz="1800" dirty="0">
                <a:solidFill>
                  <a:srgbClr val="000000"/>
                </a:solidFill>
                <a:latin typeface="Courier New" charset="0"/>
              </a:rPr>
              <a:t>)  {</a:t>
            </a:r>
          </a:p>
          <a:p>
            <a:r>
              <a:rPr lang="en-US" altLang="zh-CN" sz="1800" dirty="0">
                <a:solidFill>
                  <a:srgbClr val="000000"/>
                </a:solidFill>
                <a:latin typeface="Courier New" charset="0"/>
              </a:rPr>
              <a:t>   Set&lt;char&gt; set;</a:t>
            </a:r>
          </a:p>
          <a:p>
            <a:r>
              <a:rPr lang="en-US" altLang="zh-CN" sz="1800" dirty="0">
                <a:solidFill>
                  <a:srgbClr val="000000"/>
                </a:solidFill>
                <a:latin typeface="Courier New" charset="0"/>
              </a:rPr>
              <a:t>   for (</a:t>
            </a:r>
            <a:r>
              <a:rPr lang="en-US" altLang="zh-CN" sz="1800" dirty="0" err="1">
                <a:solidFill>
                  <a:srgbClr val="000000"/>
                </a:solidFill>
                <a:latin typeface="Courier New" charset="0"/>
              </a:rPr>
              <a:t>int</a:t>
            </a:r>
            <a:r>
              <a:rPr lang="en-US" altLang="zh-CN" sz="1800" dirty="0">
                <a:solidFill>
                  <a:srgbClr val="000000"/>
                </a:solidFill>
                <a:latin typeface="Courier New" charset="0"/>
              </a:rPr>
              <a:t> </a:t>
            </a:r>
            <a:r>
              <a:rPr lang="en-US" altLang="zh-CN" sz="1800" dirty="0" err="1">
                <a:solidFill>
                  <a:srgbClr val="000000"/>
                </a:solidFill>
                <a:latin typeface="Courier New" charset="0"/>
              </a:rPr>
              <a:t>i</a:t>
            </a:r>
            <a:r>
              <a:rPr lang="en-US" altLang="zh-CN" sz="1800" dirty="0">
                <a:solidFill>
                  <a:srgbClr val="000000"/>
                </a:solidFill>
                <a:latin typeface="Courier New" charset="0"/>
              </a:rPr>
              <a:t> = 0; </a:t>
            </a:r>
            <a:r>
              <a:rPr lang="en-US" altLang="zh-CN" sz="1800" dirty="0" err="1">
                <a:solidFill>
                  <a:srgbClr val="000000"/>
                </a:solidFill>
                <a:latin typeface="Courier New" charset="0"/>
              </a:rPr>
              <a:t>i</a:t>
            </a:r>
            <a:r>
              <a:rPr lang="en-US" altLang="zh-CN" sz="1800" dirty="0">
                <a:solidFill>
                  <a:srgbClr val="000000"/>
                </a:solidFill>
                <a:latin typeface="Courier New" charset="0"/>
              </a:rPr>
              <a:t> &lt; </a:t>
            </a:r>
            <a:r>
              <a:rPr lang="en-US" altLang="zh-CN" sz="1800" dirty="0" err="1">
                <a:solidFill>
                  <a:srgbClr val="000000"/>
                </a:solidFill>
                <a:latin typeface="Courier New" charset="0"/>
              </a:rPr>
              <a:t>str.length</a:t>
            </a:r>
            <a:r>
              <a:rPr lang="en-US" altLang="zh-CN" sz="1800" dirty="0">
                <a:solidFill>
                  <a:srgbClr val="000000"/>
                </a:solidFill>
                <a:latin typeface="Courier New" charset="0"/>
              </a:rPr>
              <a:t>(); </a:t>
            </a:r>
            <a:r>
              <a:rPr lang="en-US" altLang="zh-CN" sz="1800" dirty="0" err="1">
                <a:solidFill>
                  <a:srgbClr val="000000"/>
                </a:solidFill>
                <a:latin typeface="Courier New" charset="0"/>
              </a:rPr>
              <a:t>i</a:t>
            </a:r>
            <a:r>
              <a:rPr lang="en-US" altLang="zh-CN" sz="1800" dirty="0">
                <a:solidFill>
                  <a:srgbClr val="000000"/>
                </a:solidFill>
                <a:latin typeface="Courier New" charset="0"/>
              </a:rPr>
              <a:t>++) {</a:t>
            </a:r>
          </a:p>
          <a:p>
            <a:r>
              <a:rPr lang="en-US" altLang="zh-CN" sz="1800" dirty="0">
                <a:solidFill>
                  <a:srgbClr val="000000"/>
                </a:solidFill>
                <a:latin typeface="Courier New" charset="0"/>
              </a:rPr>
              <a:t>      </a:t>
            </a:r>
            <a:r>
              <a:rPr lang="en-US" altLang="zh-CN" sz="1800" dirty="0" err="1">
                <a:solidFill>
                  <a:srgbClr val="000000"/>
                </a:solidFill>
                <a:latin typeface="Courier New" charset="0"/>
              </a:rPr>
              <a:t>set.add</a:t>
            </a:r>
            <a:r>
              <a:rPr lang="en-US" altLang="zh-CN" sz="1800" dirty="0">
                <a:solidFill>
                  <a:srgbClr val="000000"/>
                </a:solidFill>
                <a:latin typeface="Courier New" charset="0"/>
              </a:rPr>
              <a:t>(</a:t>
            </a:r>
            <a:r>
              <a:rPr lang="en-US" altLang="zh-CN" sz="1800" dirty="0" err="1">
                <a:solidFill>
                  <a:srgbClr val="000000"/>
                </a:solidFill>
                <a:latin typeface="Courier New" charset="0"/>
              </a:rPr>
              <a:t>str</a:t>
            </a:r>
            <a:r>
              <a:rPr lang="en-US" altLang="zh-CN" sz="1800" dirty="0">
                <a:solidFill>
                  <a:srgbClr val="000000"/>
                </a:solidFill>
                <a:latin typeface="Courier New" charset="0"/>
              </a:rPr>
              <a:t>[</a:t>
            </a:r>
            <a:r>
              <a:rPr lang="en-US" altLang="zh-CN" sz="1800" dirty="0" err="1">
                <a:solidFill>
                  <a:srgbClr val="000000"/>
                </a:solidFill>
                <a:latin typeface="Courier New" charset="0"/>
              </a:rPr>
              <a:t>i</a:t>
            </a:r>
            <a:r>
              <a:rPr lang="en-US" altLang="zh-CN" sz="1800" dirty="0">
                <a:solidFill>
                  <a:srgbClr val="000000"/>
                </a:solidFill>
                <a:latin typeface="Courier New" charset="0"/>
              </a:rPr>
              <a:t>]);</a:t>
            </a:r>
          </a:p>
          <a:p>
            <a:r>
              <a:rPr lang="en-US" altLang="zh-CN" sz="1800" dirty="0">
                <a:solidFill>
                  <a:srgbClr val="000000"/>
                </a:solidFill>
                <a:latin typeface="Courier New" charset="0"/>
              </a:rPr>
              <a:t>   }</a:t>
            </a:r>
          </a:p>
          <a:p>
            <a:r>
              <a:rPr lang="en-US" altLang="zh-CN" sz="1800" dirty="0">
                <a:solidFill>
                  <a:srgbClr val="000000"/>
                </a:solidFill>
                <a:latin typeface="Courier New" charset="0"/>
              </a:rPr>
              <a:t>   return set;</a:t>
            </a:r>
          </a:p>
          <a:p>
            <a:r>
              <a:rPr lang="en-US" altLang="zh-CN" sz="1800" dirty="0">
                <a:solidFill>
                  <a:srgbClr val="000000"/>
                </a:solidFill>
                <a:latin typeface="Courier New" charset="0"/>
              </a:rPr>
              <a:t>}</a:t>
            </a:r>
          </a:p>
          <a:p>
            <a:endParaRPr lang="en-US" altLang="zh-CN" sz="1800" dirty="0">
              <a:solidFill>
                <a:srgbClr val="000000"/>
              </a:solidFill>
              <a:latin typeface="Courier New" charset="0"/>
            </a:endParaRPr>
          </a:p>
          <a:p>
            <a:r>
              <a:rPr lang="en-US" altLang="zh-CN" sz="1800" dirty="0">
                <a:solidFill>
                  <a:srgbClr val="000000"/>
                </a:solidFill>
                <a:latin typeface="Courier New" charset="0"/>
              </a:rPr>
              <a:t>bool </a:t>
            </a:r>
            <a:r>
              <a:rPr lang="en-US" altLang="zh-CN" sz="1800" dirty="0" err="1">
                <a:solidFill>
                  <a:srgbClr val="000000"/>
                </a:solidFill>
                <a:latin typeface="Courier New" charset="0"/>
              </a:rPr>
              <a:t>isalnum</a:t>
            </a:r>
            <a:r>
              <a:rPr lang="en-US" altLang="zh-CN" sz="1800" dirty="0">
                <a:solidFill>
                  <a:srgbClr val="000000"/>
                </a:solidFill>
                <a:latin typeface="Courier New" charset="0"/>
              </a:rPr>
              <a:t>(char </a:t>
            </a:r>
            <a:r>
              <a:rPr lang="en-US" altLang="zh-CN" sz="1800" dirty="0" err="1">
                <a:solidFill>
                  <a:srgbClr val="000000"/>
                </a:solidFill>
                <a:latin typeface="Courier New" charset="0"/>
              </a:rPr>
              <a:t>ch</a:t>
            </a:r>
            <a:r>
              <a:rPr lang="en-US" altLang="zh-CN" sz="1800" dirty="0">
                <a:solidFill>
                  <a:srgbClr val="000000"/>
                </a:solidFill>
                <a:latin typeface="Courier New" charset="0"/>
              </a:rPr>
              <a:t>) { return </a:t>
            </a:r>
            <a:r>
              <a:rPr lang="en-US" altLang="zh-CN" sz="1800" dirty="0" err="1">
                <a:solidFill>
                  <a:srgbClr val="000000"/>
                </a:solidFill>
                <a:latin typeface="Courier New" charset="0"/>
              </a:rPr>
              <a:t>ALNUM_SET.contains</a:t>
            </a:r>
            <a:r>
              <a:rPr lang="en-US" altLang="zh-CN" sz="1800" dirty="0">
                <a:solidFill>
                  <a:srgbClr val="000000"/>
                </a:solidFill>
                <a:latin typeface="Courier New" charset="0"/>
              </a:rPr>
              <a:t>(</a:t>
            </a:r>
            <a:r>
              <a:rPr lang="en-US" altLang="zh-CN" sz="1800" dirty="0" err="1">
                <a:solidFill>
                  <a:srgbClr val="000000"/>
                </a:solidFill>
                <a:latin typeface="Courier New" charset="0"/>
              </a:rPr>
              <a:t>ch</a:t>
            </a:r>
            <a:r>
              <a:rPr lang="en-US" altLang="zh-CN" sz="1800" dirty="0">
                <a:solidFill>
                  <a:srgbClr val="000000"/>
                </a:solidFill>
                <a:latin typeface="Courier New" charset="0"/>
              </a:rPr>
              <a:t>); }</a:t>
            </a:r>
          </a:p>
          <a:p>
            <a:r>
              <a:rPr lang="en-US" altLang="zh-CN" sz="1800" dirty="0">
                <a:solidFill>
                  <a:srgbClr val="000000"/>
                </a:solidFill>
                <a:latin typeface="Courier New" charset="0"/>
              </a:rPr>
              <a:t>bool </a:t>
            </a:r>
            <a:r>
              <a:rPr lang="en-US" altLang="zh-CN" sz="1800" dirty="0" err="1">
                <a:solidFill>
                  <a:srgbClr val="000000"/>
                </a:solidFill>
                <a:latin typeface="Courier New" charset="0"/>
              </a:rPr>
              <a:t>isalpha</a:t>
            </a:r>
            <a:r>
              <a:rPr lang="en-US" altLang="zh-CN" sz="1800" dirty="0">
                <a:solidFill>
                  <a:srgbClr val="000000"/>
                </a:solidFill>
                <a:latin typeface="Courier New" charset="0"/>
              </a:rPr>
              <a:t>(char </a:t>
            </a:r>
            <a:r>
              <a:rPr lang="en-US" altLang="zh-CN" sz="1800" dirty="0" err="1">
                <a:solidFill>
                  <a:srgbClr val="000000"/>
                </a:solidFill>
                <a:latin typeface="Courier New" charset="0"/>
              </a:rPr>
              <a:t>ch</a:t>
            </a:r>
            <a:r>
              <a:rPr lang="en-US" altLang="zh-CN" sz="1800" dirty="0">
                <a:solidFill>
                  <a:srgbClr val="000000"/>
                </a:solidFill>
                <a:latin typeface="Courier New" charset="0"/>
              </a:rPr>
              <a:t>) { return </a:t>
            </a:r>
            <a:r>
              <a:rPr lang="en-US" altLang="zh-CN" sz="1800" dirty="0" err="1">
                <a:solidFill>
                  <a:srgbClr val="000000"/>
                </a:solidFill>
                <a:latin typeface="Courier New" charset="0"/>
              </a:rPr>
              <a:t>ALPHA_SET.contains</a:t>
            </a:r>
            <a:r>
              <a:rPr lang="en-US" altLang="zh-CN" sz="1800" dirty="0">
                <a:solidFill>
                  <a:srgbClr val="000000"/>
                </a:solidFill>
                <a:latin typeface="Courier New" charset="0"/>
              </a:rPr>
              <a:t>(</a:t>
            </a:r>
            <a:r>
              <a:rPr lang="en-US" altLang="zh-CN" sz="1800" dirty="0" err="1">
                <a:solidFill>
                  <a:srgbClr val="000000"/>
                </a:solidFill>
                <a:latin typeface="Courier New" charset="0"/>
              </a:rPr>
              <a:t>ch</a:t>
            </a:r>
            <a:r>
              <a:rPr lang="en-US" altLang="zh-CN" sz="1800" dirty="0">
                <a:solidFill>
                  <a:srgbClr val="000000"/>
                </a:solidFill>
                <a:latin typeface="Courier New" charset="0"/>
              </a:rPr>
              <a:t>); }</a:t>
            </a:r>
          </a:p>
          <a:p>
            <a:r>
              <a:rPr lang="en-US" altLang="zh-CN" sz="1800" dirty="0">
                <a:solidFill>
                  <a:srgbClr val="000000"/>
                </a:solidFill>
                <a:latin typeface="Courier New" charset="0"/>
              </a:rPr>
              <a:t>bool </a:t>
            </a:r>
            <a:r>
              <a:rPr lang="en-US" altLang="zh-CN" sz="1800" dirty="0" err="1">
                <a:solidFill>
                  <a:srgbClr val="000000"/>
                </a:solidFill>
                <a:latin typeface="Courier New" charset="0"/>
              </a:rPr>
              <a:t>isdigit</a:t>
            </a:r>
            <a:r>
              <a:rPr lang="en-US" altLang="zh-CN" sz="1800" dirty="0">
                <a:solidFill>
                  <a:srgbClr val="000000"/>
                </a:solidFill>
                <a:latin typeface="Courier New" charset="0"/>
              </a:rPr>
              <a:t>(char </a:t>
            </a:r>
            <a:r>
              <a:rPr lang="en-US" altLang="zh-CN" sz="1800" dirty="0" err="1">
                <a:solidFill>
                  <a:srgbClr val="000000"/>
                </a:solidFill>
                <a:latin typeface="Courier New" charset="0"/>
              </a:rPr>
              <a:t>ch</a:t>
            </a:r>
            <a:r>
              <a:rPr lang="en-US" altLang="zh-CN" sz="1800" dirty="0">
                <a:solidFill>
                  <a:srgbClr val="000000"/>
                </a:solidFill>
                <a:latin typeface="Courier New" charset="0"/>
              </a:rPr>
              <a:t>) { return </a:t>
            </a:r>
            <a:r>
              <a:rPr lang="en-US" altLang="zh-CN" sz="1800" dirty="0" err="1">
                <a:solidFill>
                  <a:srgbClr val="000000"/>
                </a:solidFill>
                <a:latin typeface="Courier New" charset="0"/>
              </a:rPr>
              <a:t>DIGIT_SET.contains</a:t>
            </a:r>
            <a:r>
              <a:rPr lang="en-US" altLang="zh-CN" sz="1800" dirty="0">
                <a:solidFill>
                  <a:srgbClr val="000000"/>
                </a:solidFill>
                <a:latin typeface="Courier New" charset="0"/>
              </a:rPr>
              <a:t>(</a:t>
            </a:r>
            <a:r>
              <a:rPr lang="en-US" altLang="zh-CN" sz="1800" dirty="0" err="1">
                <a:solidFill>
                  <a:srgbClr val="000000"/>
                </a:solidFill>
                <a:latin typeface="Courier New" charset="0"/>
              </a:rPr>
              <a:t>ch</a:t>
            </a:r>
            <a:r>
              <a:rPr lang="en-US" altLang="zh-CN" sz="1800" dirty="0">
                <a:solidFill>
                  <a:srgbClr val="000000"/>
                </a:solidFill>
                <a:latin typeface="Courier New" charset="0"/>
              </a:rPr>
              <a:t>); }</a:t>
            </a:r>
          </a:p>
          <a:p>
            <a:r>
              <a:rPr lang="en-US" altLang="zh-CN" sz="1800" dirty="0" smtClean="0">
                <a:solidFill>
                  <a:srgbClr val="000000"/>
                </a:solidFill>
                <a:latin typeface="Courier New" charset="0"/>
              </a:rPr>
              <a:t>bool </a:t>
            </a:r>
            <a:r>
              <a:rPr lang="en-US" altLang="zh-CN" sz="1800" dirty="0" err="1">
                <a:solidFill>
                  <a:srgbClr val="000000"/>
                </a:solidFill>
                <a:latin typeface="Courier New" charset="0"/>
              </a:rPr>
              <a:t>islower</a:t>
            </a:r>
            <a:r>
              <a:rPr lang="en-US" altLang="zh-CN" sz="1800" dirty="0">
                <a:solidFill>
                  <a:srgbClr val="000000"/>
                </a:solidFill>
                <a:latin typeface="Courier New" charset="0"/>
              </a:rPr>
              <a:t>(char </a:t>
            </a:r>
            <a:r>
              <a:rPr lang="en-US" altLang="zh-CN" sz="1800" dirty="0" err="1">
                <a:solidFill>
                  <a:srgbClr val="000000"/>
                </a:solidFill>
                <a:latin typeface="Courier New" charset="0"/>
              </a:rPr>
              <a:t>ch</a:t>
            </a:r>
            <a:r>
              <a:rPr lang="en-US" altLang="zh-CN" sz="1800" dirty="0">
                <a:solidFill>
                  <a:srgbClr val="000000"/>
                </a:solidFill>
                <a:latin typeface="Courier New" charset="0"/>
              </a:rPr>
              <a:t>) { return </a:t>
            </a:r>
            <a:r>
              <a:rPr lang="en-US" altLang="zh-CN" sz="1800" dirty="0" err="1">
                <a:solidFill>
                  <a:srgbClr val="000000"/>
                </a:solidFill>
                <a:latin typeface="Courier New" charset="0"/>
              </a:rPr>
              <a:t>LOWER_SET.contains</a:t>
            </a:r>
            <a:r>
              <a:rPr lang="en-US" altLang="zh-CN" sz="1800" dirty="0">
                <a:solidFill>
                  <a:srgbClr val="000000"/>
                </a:solidFill>
                <a:latin typeface="Courier New" charset="0"/>
              </a:rPr>
              <a:t>(</a:t>
            </a:r>
            <a:r>
              <a:rPr lang="en-US" altLang="zh-CN" sz="1800" dirty="0" err="1">
                <a:solidFill>
                  <a:srgbClr val="000000"/>
                </a:solidFill>
                <a:latin typeface="Courier New" charset="0"/>
              </a:rPr>
              <a:t>ch</a:t>
            </a:r>
            <a:r>
              <a:rPr lang="en-US" altLang="zh-CN" sz="1800" dirty="0">
                <a:solidFill>
                  <a:srgbClr val="000000"/>
                </a:solidFill>
                <a:latin typeface="Courier New" charset="0"/>
              </a:rPr>
              <a:t>); }</a:t>
            </a:r>
          </a:p>
          <a:p>
            <a:r>
              <a:rPr lang="en-US" altLang="zh-CN" sz="1800" dirty="0">
                <a:solidFill>
                  <a:srgbClr val="000000"/>
                </a:solidFill>
                <a:latin typeface="Courier New" charset="0"/>
              </a:rPr>
              <a:t>bool </a:t>
            </a:r>
            <a:r>
              <a:rPr lang="en-US" altLang="zh-CN" sz="1800" dirty="0" err="1">
                <a:solidFill>
                  <a:srgbClr val="000000"/>
                </a:solidFill>
                <a:latin typeface="Courier New" charset="0"/>
              </a:rPr>
              <a:t>isprint</a:t>
            </a:r>
            <a:r>
              <a:rPr lang="en-US" altLang="zh-CN" sz="1800" dirty="0">
                <a:solidFill>
                  <a:srgbClr val="000000"/>
                </a:solidFill>
                <a:latin typeface="Courier New" charset="0"/>
              </a:rPr>
              <a:t>(char </a:t>
            </a:r>
            <a:r>
              <a:rPr lang="en-US" altLang="zh-CN" sz="1800" dirty="0" err="1">
                <a:solidFill>
                  <a:srgbClr val="000000"/>
                </a:solidFill>
                <a:latin typeface="Courier New" charset="0"/>
              </a:rPr>
              <a:t>ch</a:t>
            </a:r>
            <a:r>
              <a:rPr lang="en-US" altLang="zh-CN" sz="1800" dirty="0">
                <a:solidFill>
                  <a:srgbClr val="000000"/>
                </a:solidFill>
                <a:latin typeface="Courier New" charset="0"/>
              </a:rPr>
              <a:t>) { return </a:t>
            </a:r>
            <a:r>
              <a:rPr lang="en-US" altLang="zh-CN" sz="1800" dirty="0" err="1">
                <a:solidFill>
                  <a:srgbClr val="000000"/>
                </a:solidFill>
                <a:latin typeface="Courier New" charset="0"/>
              </a:rPr>
              <a:t>PRINT_SET.contains</a:t>
            </a:r>
            <a:r>
              <a:rPr lang="en-US" altLang="zh-CN" sz="1800" dirty="0">
                <a:solidFill>
                  <a:srgbClr val="000000"/>
                </a:solidFill>
                <a:latin typeface="Courier New" charset="0"/>
              </a:rPr>
              <a:t>(</a:t>
            </a:r>
            <a:r>
              <a:rPr lang="en-US" altLang="zh-CN" sz="1800" dirty="0" err="1">
                <a:solidFill>
                  <a:srgbClr val="000000"/>
                </a:solidFill>
                <a:latin typeface="Courier New" charset="0"/>
              </a:rPr>
              <a:t>ch</a:t>
            </a:r>
            <a:r>
              <a:rPr lang="en-US" altLang="zh-CN" sz="1800" dirty="0">
                <a:solidFill>
                  <a:srgbClr val="000000"/>
                </a:solidFill>
                <a:latin typeface="Courier New" charset="0"/>
              </a:rPr>
              <a:t>); }</a:t>
            </a:r>
          </a:p>
          <a:p>
            <a:r>
              <a:rPr lang="en-US" altLang="zh-CN" sz="1800" dirty="0">
                <a:solidFill>
                  <a:srgbClr val="000000"/>
                </a:solidFill>
                <a:latin typeface="Courier New" charset="0"/>
              </a:rPr>
              <a:t>bool </a:t>
            </a:r>
            <a:r>
              <a:rPr lang="en-US" altLang="zh-CN" sz="1800" dirty="0" err="1">
                <a:solidFill>
                  <a:srgbClr val="000000"/>
                </a:solidFill>
                <a:latin typeface="Courier New" charset="0"/>
              </a:rPr>
              <a:t>ispunct</a:t>
            </a:r>
            <a:r>
              <a:rPr lang="en-US" altLang="zh-CN" sz="1800" dirty="0">
                <a:solidFill>
                  <a:srgbClr val="000000"/>
                </a:solidFill>
                <a:latin typeface="Courier New" charset="0"/>
              </a:rPr>
              <a:t>(char </a:t>
            </a:r>
            <a:r>
              <a:rPr lang="en-US" altLang="zh-CN" sz="1800" dirty="0" err="1">
                <a:solidFill>
                  <a:srgbClr val="000000"/>
                </a:solidFill>
                <a:latin typeface="Courier New" charset="0"/>
              </a:rPr>
              <a:t>ch</a:t>
            </a:r>
            <a:r>
              <a:rPr lang="en-US" altLang="zh-CN" sz="1800" dirty="0">
                <a:solidFill>
                  <a:srgbClr val="000000"/>
                </a:solidFill>
                <a:latin typeface="Courier New" charset="0"/>
              </a:rPr>
              <a:t>) { return </a:t>
            </a:r>
            <a:r>
              <a:rPr lang="en-US" altLang="zh-CN" sz="1800" dirty="0" err="1">
                <a:solidFill>
                  <a:srgbClr val="000000"/>
                </a:solidFill>
                <a:latin typeface="Courier New" charset="0"/>
              </a:rPr>
              <a:t>PUNCT_SET.contains</a:t>
            </a:r>
            <a:r>
              <a:rPr lang="en-US" altLang="zh-CN" sz="1800" dirty="0">
                <a:solidFill>
                  <a:srgbClr val="000000"/>
                </a:solidFill>
                <a:latin typeface="Courier New" charset="0"/>
              </a:rPr>
              <a:t>(</a:t>
            </a:r>
            <a:r>
              <a:rPr lang="en-US" altLang="zh-CN" sz="1800" dirty="0" err="1">
                <a:solidFill>
                  <a:srgbClr val="000000"/>
                </a:solidFill>
                <a:latin typeface="Courier New" charset="0"/>
              </a:rPr>
              <a:t>ch</a:t>
            </a:r>
            <a:r>
              <a:rPr lang="en-US" altLang="zh-CN" sz="1800" dirty="0">
                <a:solidFill>
                  <a:srgbClr val="000000"/>
                </a:solidFill>
                <a:latin typeface="Courier New" charset="0"/>
              </a:rPr>
              <a:t>); }</a:t>
            </a:r>
          </a:p>
          <a:p>
            <a:r>
              <a:rPr lang="en-US" altLang="zh-CN" sz="1800" dirty="0">
                <a:solidFill>
                  <a:srgbClr val="000000"/>
                </a:solidFill>
                <a:latin typeface="Courier New" charset="0"/>
              </a:rPr>
              <a:t>bool </a:t>
            </a:r>
            <a:r>
              <a:rPr lang="en-US" altLang="zh-CN" sz="1800" dirty="0" err="1">
                <a:solidFill>
                  <a:srgbClr val="000000"/>
                </a:solidFill>
                <a:latin typeface="Courier New" charset="0"/>
              </a:rPr>
              <a:t>isspace</a:t>
            </a:r>
            <a:r>
              <a:rPr lang="en-US" altLang="zh-CN" sz="1800" dirty="0">
                <a:solidFill>
                  <a:srgbClr val="000000"/>
                </a:solidFill>
                <a:latin typeface="Courier New" charset="0"/>
              </a:rPr>
              <a:t>(char </a:t>
            </a:r>
            <a:r>
              <a:rPr lang="en-US" altLang="zh-CN" sz="1800" dirty="0" err="1">
                <a:solidFill>
                  <a:srgbClr val="000000"/>
                </a:solidFill>
                <a:latin typeface="Courier New" charset="0"/>
              </a:rPr>
              <a:t>ch</a:t>
            </a:r>
            <a:r>
              <a:rPr lang="en-US" altLang="zh-CN" sz="1800" dirty="0">
                <a:solidFill>
                  <a:srgbClr val="000000"/>
                </a:solidFill>
                <a:latin typeface="Courier New" charset="0"/>
              </a:rPr>
              <a:t>) { return </a:t>
            </a:r>
            <a:r>
              <a:rPr lang="en-US" altLang="zh-CN" sz="1800" dirty="0" err="1">
                <a:solidFill>
                  <a:srgbClr val="000000"/>
                </a:solidFill>
                <a:latin typeface="Courier New" charset="0"/>
              </a:rPr>
              <a:t>SPACE_SET.contains</a:t>
            </a:r>
            <a:r>
              <a:rPr lang="en-US" altLang="zh-CN" sz="1800" dirty="0">
                <a:solidFill>
                  <a:srgbClr val="000000"/>
                </a:solidFill>
                <a:latin typeface="Courier New" charset="0"/>
              </a:rPr>
              <a:t>(</a:t>
            </a:r>
            <a:r>
              <a:rPr lang="en-US" altLang="zh-CN" sz="1800" dirty="0" err="1">
                <a:solidFill>
                  <a:srgbClr val="000000"/>
                </a:solidFill>
                <a:latin typeface="Courier New" charset="0"/>
              </a:rPr>
              <a:t>ch</a:t>
            </a:r>
            <a:r>
              <a:rPr lang="en-US" altLang="zh-CN" sz="1800" dirty="0">
                <a:solidFill>
                  <a:srgbClr val="000000"/>
                </a:solidFill>
                <a:latin typeface="Courier New" charset="0"/>
              </a:rPr>
              <a:t>); }</a:t>
            </a:r>
          </a:p>
          <a:p>
            <a:r>
              <a:rPr lang="en-US" altLang="zh-CN" sz="1800" dirty="0">
                <a:solidFill>
                  <a:srgbClr val="000000"/>
                </a:solidFill>
                <a:latin typeface="Courier New" charset="0"/>
              </a:rPr>
              <a:t>bool </a:t>
            </a:r>
            <a:r>
              <a:rPr lang="en-US" altLang="zh-CN" sz="1800" dirty="0" err="1">
                <a:solidFill>
                  <a:srgbClr val="000000"/>
                </a:solidFill>
                <a:latin typeface="Courier New" charset="0"/>
              </a:rPr>
              <a:t>isupper</a:t>
            </a:r>
            <a:r>
              <a:rPr lang="en-US" altLang="zh-CN" sz="1800" dirty="0">
                <a:solidFill>
                  <a:srgbClr val="000000"/>
                </a:solidFill>
                <a:latin typeface="Courier New" charset="0"/>
              </a:rPr>
              <a:t>(char </a:t>
            </a:r>
            <a:r>
              <a:rPr lang="en-US" altLang="zh-CN" sz="1800" dirty="0" err="1">
                <a:solidFill>
                  <a:srgbClr val="000000"/>
                </a:solidFill>
                <a:latin typeface="Courier New" charset="0"/>
              </a:rPr>
              <a:t>ch</a:t>
            </a:r>
            <a:r>
              <a:rPr lang="en-US" altLang="zh-CN" sz="1800" dirty="0">
                <a:solidFill>
                  <a:srgbClr val="000000"/>
                </a:solidFill>
                <a:latin typeface="Courier New" charset="0"/>
              </a:rPr>
              <a:t>) { return </a:t>
            </a:r>
            <a:r>
              <a:rPr lang="en-US" altLang="zh-CN" sz="1800" dirty="0" err="1">
                <a:solidFill>
                  <a:srgbClr val="000000"/>
                </a:solidFill>
                <a:latin typeface="Courier New" charset="0"/>
              </a:rPr>
              <a:t>UPPER_SET.contains</a:t>
            </a:r>
            <a:r>
              <a:rPr lang="en-US" altLang="zh-CN" sz="1800" dirty="0">
                <a:solidFill>
                  <a:srgbClr val="000000"/>
                </a:solidFill>
                <a:latin typeface="Courier New" charset="0"/>
              </a:rPr>
              <a:t>(</a:t>
            </a:r>
            <a:r>
              <a:rPr lang="en-US" altLang="zh-CN" sz="1800" dirty="0" err="1">
                <a:solidFill>
                  <a:srgbClr val="000000"/>
                </a:solidFill>
                <a:latin typeface="Courier New" charset="0"/>
              </a:rPr>
              <a:t>ch</a:t>
            </a:r>
            <a:r>
              <a:rPr lang="en-US" altLang="zh-CN" sz="1800" dirty="0">
                <a:solidFill>
                  <a:srgbClr val="000000"/>
                </a:solidFill>
                <a:latin typeface="Courier New" charset="0"/>
              </a:rPr>
              <a:t>); }</a:t>
            </a:r>
          </a:p>
          <a:p>
            <a:r>
              <a:rPr lang="en-US" altLang="zh-CN" sz="1800" dirty="0">
                <a:solidFill>
                  <a:srgbClr val="000000"/>
                </a:solidFill>
                <a:latin typeface="Courier New" charset="0"/>
              </a:rPr>
              <a:t>bool </a:t>
            </a:r>
            <a:r>
              <a:rPr lang="en-US" altLang="zh-CN" sz="1800" dirty="0" err="1">
                <a:solidFill>
                  <a:srgbClr val="000000"/>
                </a:solidFill>
                <a:latin typeface="Courier New" charset="0"/>
              </a:rPr>
              <a:t>isxdigit</a:t>
            </a:r>
            <a:r>
              <a:rPr lang="en-US" altLang="zh-CN" sz="1800" dirty="0">
                <a:solidFill>
                  <a:srgbClr val="000000"/>
                </a:solidFill>
                <a:latin typeface="Courier New" charset="0"/>
              </a:rPr>
              <a:t>(char </a:t>
            </a:r>
            <a:r>
              <a:rPr lang="en-US" altLang="zh-CN" sz="1800" dirty="0" err="1">
                <a:solidFill>
                  <a:srgbClr val="000000"/>
                </a:solidFill>
                <a:latin typeface="Courier New" charset="0"/>
              </a:rPr>
              <a:t>ch</a:t>
            </a:r>
            <a:r>
              <a:rPr lang="en-US" altLang="zh-CN" sz="1800" dirty="0">
                <a:solidFill>
                  <a:srgbClr val="000000"/>
                </a:solidFill>
                <a:latin typeface="Courier New" charset="0"/>
              </a:rPr>
              <a:t>) { return </a:t>
            </a:r>
            <a:r>
              <a:rPr lang="en-US" altLang="zh-CN" sz="1800" dirty="0" err="1">
                <a:solidFill>
                  <a:srgbClr val="000000"/>
                </a:solidFill>
                <a:latin typeface="Courier New" charset="0"/>
              </a:rPr>
              <a:t>XDIGIT_SET.contains</a:t>
            </a:r>
            <a:r>
              <a:rPr lang="en-US" altLang="zh-CN" sz="1800" dirty="0">
                <a:solidFill>
                  <a:srgbClr val="000000"/>
                </a:solidFill>
                <a:latin typeface="Courier New" charset="0"/>
              </a:rPr>
              <a:t>(</a:t>
            </a:r>
            <a:r>
              <a:rPr lang="en-US" altLang="zh-CN" sz="1800" dirty="0" err="1">
                <a:solidFill>
                  <a:srgbClr val="000000"/>
                </a:solidFill>
                <a:latin typeface="Courier New" charset="0"/>
              </a:rPr>
              <a:t>ch</a:t>
            </a:r>
            <a:r>
              <a:rPr lang="en-US" altLang="zh-CN" sz="1800" dirty="0">
                <a:solidFill>
                  <a:srgbClr val="000000"/>
                </a:solidFill>
                <a:latin typeface="Courier New" charset="0"/>
              </a:rPr>
              <a:t>); </a:t>
            </a:r>
            <a:r>
              <a:rPr lang="en-US" altLang="zh-CN" sz="1800" dirty="0" smtClean="0">
                <a:solidFill>
                  <a:srgbClr val="000000"/>
                </a:solidFill>
                <a:latin typeface="Courier New" charset="0"/>
              </a:rPr>
              <a:t>}</a:t>
            </a:r>
            <a:endParaRPr lang="en-US" altLang="zh-CN" sz="1800" dirty="0">
              <a:solidFill>
                <a:srgbClr val="000000"/>
              </a:solidFill>
              <a:latin typeface="Courier New" charset="0"/>
            </a:endParaRPr>
          </a:p>
        </p:txBody>
      </p:sp>
    </p:spTree>
    <p:extLst>
      <p:ext uri="{BB962C8B-B14F-4D97-AF65-F5344CB8AC3E}">
        <p14:creationId xmlns:p14="http://schemas.microsoft.com/office/powerpoint/2010/main" val="3949037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The </a:t>
            </a:r>
            <a:r>
              <a:rPr lang="en-US" altLang="zh-CN" sz="3600" b="1" dirty="0">
                <a:solidFill>
                  <a:srgbClr val="FF0000"/>
                </a:solidFill>
                <a:latin typeface="Courier New" panose="02070309020205020404" pitchFamily="49" charset="0"/>
                <a:cs typeface="Courier New" panose="02070309020205020404" pitchFamily="49" charset="0"/>
              </a:rPr>
              <a:t>Lexicon</a:t>
            </a:r>
            <a:r>
              <a:rPr lang="en-US" altLang="zh-CN" sz="4000" dirty="0">
                <a:solidFill>
                  <a:srgbClr val="FF0000"/>
                </a:solidFill>
              </a:rPr>
              <a:t> Class</a:t>
            </a:r>
            <a:endParaRPr lang="en-US" sz="4000" dirty="0">
              <a:solidFill>
                <a:srgbClr val="FF0000"/>
              </a:solidFill>
            </a:endParaRPr>
          </a:p>
        </p:txBody>
      </p:sp>
      <p:sp>
        <p:nvSpPr>
          <p:cNvPr id="610324" name="Text Box 20"/>
          <p:cNvSpPr txBox="1">
            <a:spLocks noChangeArrowheads="1"/>
          </p:cNvSpPr>
          <p:nvPr/>
        </p:nvSpPr>
        <p:spPr bwMode="auto">
          <a:xfrm>
            <a:off x="457200" y="1153758"/>
            <a:ext cx="8382000" cy="5084469"/>
          </a:xfrm>
          <a:prstGeom prst="rect">
            <a:avLst/>
          </a:prstGeom>
          <a:noFill/>
          <a:ln w="9525">
            <a:noFill/>
            <a:miter lim="800000"/>
            <a:headEnd/>
            <a:tailEnd/>
          </a:ln>
          <a:effectLst/>
        </p:spPr>
        <p:txBody>
          <a:bodyPr wrap="square">
            <a:prstTxWarp prst="textNoShape">
              <a:avLst/>
            </a:prstTxWarp>
            <a:spAutoFit/>
          </a:bodyPr>
          <a:lstStyle/>
          <a:p>
            <a:pPr marL="342900" indent="-342900">
              <a:lnSpc>
                <a:spcPct val="85000"/>
              </a:lnSpc>
              <a:spcAft>
                <a:spcPts val="1200"/>
              </a:spcAft>
              <a:buFont typeface="Arial" panose="020B0604020202020204" pitchFamily="34" charset="0"/>
              <a:buChar char="•"/>
            </a:pPr>
            <a:r>
              <a:rPr lang="en-US" altLang="zh-CN" sz="2400" b="0" dirty="0">
                <a:latin typeface="+mn-lt"/>
              </a:rPr>
              <a:t>A </a:t>
            </a:r>
            <a:r>
              <a:rPr lang="en-US" altLang="zh-CN" sz="2400" b="0" dirty="0">
                <a:solidFill>
                  <a:srgbClr val="FF0000"/>
                </a:solidFill>
                <a:latin typeface="+mn-lt"/>
              </a:rPr>
              <a:t>set of words</a:t>
            </a:r>
            <a:r>
              <a:rPr lang="en-US" altLang="zh-CN" sz="2400" b="0" dirty="0">
                <a:latin typeface="+mn-lt"/>
              </a:rPr>
              <a:t> with no associated definitions is called a </a:t>
            </a:r>
            <a:r>
              <a:rPr lang="en-US" altLang="zh-CN" sz="2400" i="1" dirty="0">
                <a:solidFill>
                  <a:srgbClr val="FF0000"/>
                </a:solidFill>
                <a:latin typeface="+mn-lt"/>
              </a:rPr>
              <a:t>lexicon</a:t>
            </a:r>
            <a:r>
              <a:rPr lang="en-US" altLang="zh-CN" sz="2400" b="0" dirty="0">
                <a:latin typeface="+mn-lt"/>
              </a:rPr>
              <a:t>.</a:t>
            </a:r>
          </a:p>
          <a:p>
            <a:pPr marL="342900" indent="-342900">
              <a:lnSpc>
                <a:spcPct val="85000"/>
              </a:lnSpc>
              <a:spcAft>
                <a:spcPts val="1200"/>
              </a:spcAft>
              <a:buFont typeface="Arial" panose="020B0604020202020204" pitchFamily="34" charset="0"/>
              <a:buChar char="•"/>
            </a:pPr>
            <a:r>
              <a:rPr lang="en-US" altLang="zh-CN" sz="2400" b="0" dirty="0">
                <a:latin typeface="+mn-lt"/>
              </a:rPr>
              <a:t>Create an English word list using </a:t>
            </a:r>
            <a:r>
              <a:rPr lang="en-US" altLang="zh-CN" sz="2000" dirty="0">
                <a:solidFill>
                  <a:srgbClr val="000000"/>
                </a:solidFill>
                <a:latin typeface="Courier New" panose="02070309020205020404" pitchFamily="49" charset="0"/>
                <a:cs typeface="Courier New" panose="02070309020205020404" pitchFamily="49" charset="0"/>
              </a:rPr>
              <a:t>Set</a:t>
            </a:r>
            <a:r>
              <a:rPr lang="en-US" altLang="zh-CN" sz="2400" b="0" dirty="0"/>
              <a:t> with </a:t>
            </a:r>
            <a:r>
              <a:rPr lang="en-US" altLang="zh-CN" sz="2400" b="0" dirty="0">
                <a:latin typeface="+mn-lt"/>
              </a:rPr>
              <a:t>the following code:</a:t>
            </a:r>
          </a:p>
          <a:p>
            <a:pPr marL="342900" indent="-342900">
              <a:lnSpc>
                <a:spcPct val="85000"/>
              </a:lnSpc>
              <a:spcAft>
                <a:spcPts val="1200"/>
              </a:spcAft>
              <a:buFont typeface="Arial" panose="020B0604020202020204" pitchFamily="34" charset="0"/>
              <a:buChar char="•"/>
            </a:pPr>
            <a:endParaRPr lang="en-US" altLang="zh-CN" sz="2400" b="0" dirty="0">
              <a:latin typeface="+mn-lt"/>
            </a:endParaRPr>
          </a:p>
          <a:p>
            <a:pPr marL="342900" indent="-342900">
              <a:lnSpc>
                <a:spcPct val="85000"/>
              </a:lnSpc>
              <a:spcAft>
                <a:spcPts val="1200"/>
              </a:spcAft>
              <a:buFont typeface="Arial" panose="020B0604020202020204" pitchFamily="34" charset="0"/>
              <a:buChar char="•"/>
            </a:pPr>
            <a:endParaRPr lang="en-US" altLang="zh-CN" sz="2400" b="0" dirty="0">
              <a:latin typeface="+mn-lt"/>
            </a:endParaRPr>
          </a:p>
          <a:p>
            <a:pPr marL="342900" indent="-342900">
              <a:lnSpc>
                <a:spcPct val="85000"/>
              </a:lnSpc>
              <a:spcAft>
                <a:spcPts val="1200"/>
              </a:spcAft>
              <a:buFont typeface="Arial" panose="020B0604020202020204" pitchFamily="34" charset="0"/>
              <a:buChar char="•"/>
            </a:pPr>
            <a:endParaRPr lang="en-US" altLang="zh-CN" sz="2400" b="0" dirty="0">
              <a:latin typeface="+mn-lt"/>
            </a:endParaRPr>
          </a:p>
          <a:p>
            <a:pPr marL="342900" indent="-342900">
              <a:lnSpc>
                <a:spcPct val="85000"/>
              </a:lnSpc>
              <a:spcAft>
                <a:spcPts val="1200"/>
              </a:spcAft>
              <a:buFont typeface="Arial" panose="020B0604020202020204" pitchFamily="34" charset="0"/>
              <a:buChar char="•"/>
            </a:pPr>
            <a:endParaRPr lang="en-US" altLang="zh-CN" sz="2400" b="0" dirty="0">
              <a:latin typeface="+mn-lt"/>
            </a:endParaRPr>
          </a:p>
          <a:p>
            <a:pPr marL="342900" indent="-342900">
              <a:lnSpc>
                <a:spcPct val="85000"/>
              </a:lnSpc>
              <a:spcAft>
                <a:spcPts val="1200"/>
              </a:spcAft>
              <a:buFont typeface="Arial" panose="020B0604020202020204" pitchFamily="34" charset="0"/>
              <a:buChar char="•"/>
            </a:pPr>
            <a:endParaRPr lang="en-US" altLang="zh-CN" sz="2400" b="0" dirty="0">
              <a:latin typeface="+mn-lt"/>
            </a:endParaRPr>
          </a:p>
          <a:p>
            <a:pPr marL="342900" indent="-342900">
              <a:lnSpc>
                <a:spcPct val="85000"/>
              </a:lnSpc>
              <a:spcAft>
                <a:spcPts val="1200"/>
              </a:spcAft>
              <a:buFont typeface="Arial" panose="020B0604020202020204" pitchFamily="34" charset="0"/>
              <a:buChar char="•"/>
            </a:pPr>
            <a:endParaRPr lang="en-US" altLang="zh-CN" sz="2400" b="0" dirty="0">
              <a:latin typeface="+mn-lt"/>
            </a:endParaRPr>
          </a:p>
          <a:p>
            <a:pPr marL="342900" indent="-342900">
              <a:lnSpc>
                <a:spcPct val="85000"/>
              </a:lnSpc>
              <a:spcAft>
                <a:spcPts val="1200"/>
              </a:spcAft>
              <a:buFont typeface="Arial" panose="020B0604020202020204" pitchFamily="34" charset="0"/>
              <a:buChar char="•"/>
            </a:pPr>
            <a:endParaRPr lang="en-US" altLang="zh-CN" sz="2400" b="0" dirty="0">
              <a:latin typeface="+mn-lt"/>
            </a:endParaRPr>
          </a:p>
          <a:p>
            <a:pPr marL="342900" indent="-342900">
              <a:lnSpc>
                <a:spcPct val="85000"/>
              </a:lnSpc>
              <a:spcAft>
                <a:spcPts val="1200"/>
              </a:spcAft>
              <a:buFont typeface="Arial" panose="020B0604020202020204" pitchFamily="34" charset="0"/>
              <a:buChar char="•"/>
            </a:pPr>
            <a:r>
              <a:rPr lang="en-US" altLang="zh-CN" sz="2400" b="0" dirty="0">
                <a:solidFill>
                  <a:srgbClr val="000000"/>
                </a:solidFill>
                <a:latin typeface="Times New Roman" panose="02020603050405020304" pitchFamily="18" charset="0"/>
                <a:cs typeface="Times New Roman" panose="02020603050405020304" pitchFamily="18" charset="0"/>
              </a:rPr>
              <a:t>Or simply</a:t>
            </a:r>
            <a:r>
              <a:rPr lang="en-US" altLang="zh-CN" sz="2400" b="0" dirty="0" smtClean="0">
                <a:solidFill>
                  <a:srgbClr val="000000"/>
                </a:solidFill>
                <a:latin typeface="Times New Roman" panose="02020603050405020304" pitchFamily="18" charset="0"/>
                <a:cs typeface="Times New Roman" panose="02020603050405020304" pitchFamily="18" charset="0"/>
              </a:rPr>
              <a:t>:</a:t>
            </a:r>
          </a:p>
          <a:p>
            <a:pPr marL="342900" indent="-342900">
              <a:lnSpc>
                <a:spcPct val="85000"/>
              </a:lnSpc>
              <a:spcAft>
                <a:spcPts val="1200"/>
              </a:spcAft>
              <a:buFont typeface="Arial" panose="020B0604020202020204" pitchFamily="34" charset="0"/>
              <a:buChar char="•"/>
            </a:pPr>
            <a:r>
              <a:rPr lang="en-US" altLang="zh-CN" sz="2400" b="0" dirty="0" smtClean="0">
                <a:solidFill>
                  <a:srgbClr val="000000"/>
                </a:solidFill>
                <a:latin typeface="Times New Roman" panose="02020603050405020304" pitchFamily="18" charset="0"/>
                <a:cs typeface="Times New Roman" panose="02020603050405020304" pitchFamily="18" charset="0"/>
              </a:rPr>
              <a:t>.</a:t>
            </a:r>
            <a:r>
              <a:rPr lang="en-US" altLang="zh-CN" sz="2400" b="0" dirty="0" err="1" smtClean="0">
                <a:solidFill>
                  <a:srgbClr val="000000"/>
                </a:solidFill>
                <a:latin typeface="Times New Roman" panose="02020603050405020304" pitchFamily="18" charset="0"/>
                <a:cs typeface="Times New Roman" panose="02020603050405020304" pitchFamily="18" charset="0"/>
              </a:rPr>
              <a:t>dat</a:t>
            </a:r>
            <a:r>
              <a:rPr lang="en-US" altLang="zh-CN" sz="2400" b="0" dirty="0" smtClean="0">
                <a:solidFill>
                  <a:srgbClr val="000000"/>
                </a:solidFill>
                <a:latin typeface="Times New Roman" panose="02020603050405020304" pitchFamily="18" charset="0"/>
                <a:cs typeface="Times New Roman" panose="02020603050405020304" pitchFamily="18" charset="0"/>
              </a:rPr>
              <a:t> is a space-efficient </a:t>
            </a:r>
            <a:r>
              <a:rPr lang="en-US" altLang="zh-CN" sz="2400" b="0" dirty="0">
                <a:solidFill>
                  <a:srgbClr val="000000"/>
                </a:solidFill>
                <a:latin typeface="Times New Roman" panose="02020603050405020304" pitchFamily="18" charset="0"/>
                <a:cs typeface="Times New Roman" panose="02020603050405020304" pitchFamily="18" charset="0"/>
              </a:rPr>
              <a:t>precompiled binary </a:t>
            </a:r>
            <a:r>
              <a:rPr lang="en-US" altLang="zh-CN" sz="2400" b="0" dirty="0" smtClean="0">
                <a:solidFill>
                  <a:srgbClr val="000000"/>
                </a:solidFill>
                <a:latin typeface="Times New Roman" panose="02020603050405020304" pitchFamily="18" charset="0"/>
                <a:cs typeface="Times New Roman" panose="02020603050405020304" pitchFamily="18" charset="0"/>
              </a:rPr>
              <a:t>format </a:t>
            </a:r>
            <a:r>
              <a:rPr lang="en-US" altLang="zh-CN" sz="2400" b="0" smtClean="0">
                <a:solidFill>
                  <a:srgbClr val="000000"/>
                </a:solidFill>
                <a:latin typeface="Times New Roman" panose="02020603050405020304" pitchFamily="18" charset="0"/>
                <a:cs typeface="Times New Roman" panose="02020603050405020304" pitchFamily="18" charset="0"/>
              </a:rPr>
              <a:t>of text files.</a:t>
            </a:r>
            <a:endParaRPr lang="en-US" altLang="zh-CN" sz="2400" b="0" dirty="0">
              <a:solidFill>
                <a:srgbClr val="0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1181100" y="2057400"/>
            <a:ext cx="6781800" cy="3170099"/>
          </a:xfrm>
          <a:prstGeom prst="rect">
            <a:avLst/>
          </a:prstGeom>
          <a:solidFill>
            <a:schemeClr val="bg1"/>
          </a:solidFill>
          <a:ln>
            <a:solidFill>
              <a:schemeClr val="tx1"/>
            </a:solidFill>
          </a:ln>
        </p:spPr>
        <p:txBody>
          <a:bodyPr wrap="square">
            <a:spAutoFit/>
          </a:bodyPr>
          <a:lstStyle/>
          <a:p>
            <a:pPr marL="0" lvl="1"/>
            <a:r>
              <a:rPr lang="en-US" altLang="zh-CN" sz="2000" dirty="0">
                <a:solidFill>
                  <a:srgbClr val="000000"/>
                </a:solidFill>
                <a:latin typeface="Courier New" panose="02070309020205020404" pitchFamily="49" charset="0"/>
                <a:cs typeface="Courier New" panose="02070309020205020404" pitchFamily="49" charset="0"/>
              </a:rPr>
              <a:t>Set&lt;string&gt; </a:t>
            </a:r>
            <a:r>
              <a:rPr lang="en-US" altLang="zh-CN" sz="2000" dirty="0" err="1" smtClean="0">
                <a:solidFill>
                  <a:srgbClr val="000000"/>
                </a:solidFill>
                <a:latin typeface="Courier New" panose="02070309020205020404" pitchFamily="49" charset="0"/>
                <a:cs typeface="Courier New" panose="02070309020205020404" pitchFamily="49" charset="0"/>
              </a:rPr>
              <a:t>english</a:t>
            </a:r>
            <a:r>
              <a:rPr lang="en-US" altLang="zh-CN" sz="2000" dirty="0" smtClean="0">
                <a:solidFill>
                  <a:srgbClr val="000000"/>
                </a:solidFill>
                <a:latin typeface="Courier New" panose="02070309020205020404" pitchFamily="49" charset="0"/>
                <a:cs typeface="Courier New" panose="02070309020205020404" pitchFamily="49" charset="0"/>
              </a:rPr>
              <a:t>;</a:t>
            </a:r>
            <a:endParaRPr lang="en-US" altLang="zh-CN" sz="2000" dirty="0">
              <a:solidFill>
                <a:srgbClr val="000000"/>
              </a:solidFill>
              <a:latin typeface="Courier New" panose="02070309020205020404" pitchFamily="49" charset="0"/>
              <a:cs typeface="Courier New" panose="02070309020205020404" pitchFamily="49" charset="0"/>
            </a:endParaRPr>
          </a:p>
          <a:p>
            <a:pPr marL="0" lvl="1"/>
            <a:r>
              <a:rPr lang="en-US" altLang="zh-CN" sz="2000" dirty="0" err="1">
                <a:solidFill>
                  <a:srgbClr val="000000"/>
                </a:solidFill>
                <a:latin typeface="Courier New" panose="02070309020205020404" pitchFamily="49" charset="0"/>
                <a:cs typeface="Courier New" panose="02070309020205020404" pitchFamily="49" charset="0"/>
              </a:rPr>
              <a:t>ifstream</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err="1">
                <a:solidFill>
                  <a:srgbClr val="000000"/>
                </a:solidFill>
                <a:latin typeface="Courier New" panose="02070309020205020404" pitchFamily="49" charset="0"/>
                <a:cs typeface="Courier New" panose="02070309020205020404" pitchFamily="49" charset="0"/>
              </a:rPr>
              <a:t>infile</a:t>
            </a:r>
            <a:r>
              <a:rPr lang="en-US" altLang="zh-CN" sz="2000" dirty="0">
                <a:solidFill>
                  <a:srgbClr val="000000"/>
                </a:solidFill>
                <a:latin typeface="Courier New" panose="02070309020205020404" pitchFamily="49" charset="0"/>
                <a:cs typeface="Courier New" panose="02070309020205020404" pitchFamily="49" charset="0"/>
              </a:rPr>
              <a:t>;</a:t>
            </a:r>
          </a:p>
          <a:p>
            <a:pPr marL="0" lvl="1"/>
            <a:r>
              <a:rPr lang="en-US" altLang="zh-CN" sz="2000" dirty="0" err="1">
                <a:solidFill>
                  <a:srgbClr val="000000"/>
                </a:solidFill>
                <a:latin typeface="Courier New" panose="02070309020205020404" pitchFamily="49" charset="0"/>
                <a:cs typeface="Courier New" panose="02070309020205020404" pitchFamily="49" charset="0"/>
              </a:rPr>
              <a:t>infile.open</a:t>
            </a:r>
            <a:r>
              <a:rPr lang="en-US" altLang="zh-CN" sz="2000" dirty="0">
                <a:solidFill>
                  <a:srgbClr val="000000"/>
                </a:solidFill>
                <a:latin typeface="Courier New" panose="02070309020205020404" pitchFamily="49" charset="0"/>
                <a:cs typeface="Courier New" panose="02070309020205020404" pitchFamily="49" charset="0"/>
              </a:rPr>
              <a:t>("EnglishWords.txt");</a:t>
            </a:r>
          </a:p>
          <a:p>
            <a:pPr marL="0" lvl="1"/>
            <a:r>
              <a:rPr lang="en-US" altLang="zh-CN" sz="2000" dirty="0">
                <a:solidFill>
                  <a:srgbClr val="000000"/>
                </a:solidFill>
                <a:latin typeface="Courier New" panose="02070309020205020404" pitchFamily="49" charset="0"/>
                <a:cs typeface="Courier New" panose="02070309020205020404" pitchFamily="49" charset="0"/>
              </a:rPr>
              <a:t>if (</a:t>
            </a:r>
            <a:r>
              <a:rPr lang="en-US" altLang="zh-CN" sz="2000" dirty="0" err="1">
                <a:solidFill>
                  <a:srgbClr val="000000"/>
                </a:solidFill>
                <a:latin typeface="Courier New" panose="02070309020205020404" pitchFamily="49" charset="0"/>
                <a:cs typeface="Courier New" panose="02070309020205020404" pitchFamily="49" charset="0"/>
              </a:rPr>
              <a:t>infile.fail</a:t>
            </a:r>
            <a:r>
              <a:rPr lang="en-US" altLang="zh-CN" sz="2000" dirty="0">
                <a:solidFill>
                  <a:srgbClr val="000000"/>
                </a:solidFill>
                <a:latin typeface="Courier New" panose="02070309020205020404" pitchFamily="49" charset="0"/>
                <a:cs typeface="Courier New" panose="02070309020205020404" pitchFamily="49" charset="0"/>
              </a:rPr>
              <a:t>())</a:t>
            </a:r>
          </a:p>
          <a:p>
            <a:pPr marL="0" lvl="1"/>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smtClean="0">
                <a:solidFill>
                  <a:srgbClr val="000000"/>
                </a:solidFill>
                <a:latin typeface="Courier New" panose="02070309020205020404" pitchFamily="49" charset="0"/>
                <a:cs typeface="Courier New" panose="02070309020205020404" pitchFamily="49" charset="0"/>
              </a:rPr>
              <a:t>error</a:t>
            </a:r>
            <a:r>
              <a:rPr lang="en-US" altLang="zh-CN" sz="2000" dirty="0">
                <a:solidFill>
                  <a:srgbClr val="000000"/>
                </a:solidFill>
                <a:latin typeface="Courier New" panose="02070309020205020404" pitchFamily="49" charset="0"/>
                <a:cs typeface="Courier New" panose="02070309020205020404" pitchFamily="49" charset="0"/>
              </a:rPr>
              <a:t>("Can't open EnglishWords.txt");</a:t>
            </a:r>
          </a:p>
          <a:p>
            <a:pPr marL="0" lvl="1"/>
            <a:r>
              <a:rPr lang="en-US" altLang="zh-CN" sz="2000" dirty="0">
                <a:solidFill>
                  <a:srgbClr val="000000"/>
                </a:solidFill>
                <a:latin typeface="Courier New" panose="02070309020205020404" pitchFamily="49" charset="0"/>
                <a:cs typeface="Courier New" panose="02070309020205020404" pitchFamily="49" charset="0"/>
              </a:rPr>
              <a:t>string word;</a:t>
            </a:r>
          </a:p>
          <a:p>
            <a:pPr marL="0" lvl="1"/>
            <a:r>
              <a:rPr lang="en-US" altLang="zh-CN" sz="2000" dirty="0">
                <a:solidFill>
                  <a:srgbClr val="000000"/>
                </a:solidFill>
                <a:latin typeface="Courier New" panose="02070309020205020404" pitchFamily="49" charset="0"/>
                <a:cs typeface="Courier New" panose="02070309020205020404" pitchFamily="49" charset="0"/>
              </a:rPr>
              <a:t>while (</a:t>
            </a:r>
            <a:r>
              <a:rPr lang="en-US" altLang="zh-CN" sz="2000" dirty="0" err="1">
                <a:solidFill>
                  <a:srgbClr val="000000"/>
                </a:solidFill>
                <a:latin typeface="Courier New" panose="02070309020205020404" pitchFamily="49" charset="0"/>
                <a:cs typeface="Courier New" panose="02070309020205020404" pitchFamily="49" charset="0"/>
              </a:rPr>
              <a:t>getline</a:t>
            </a:r>
            <a:r>
              <a:rPr lang="en-US" altLang="zh-CN" sz="2000" dirty="0">
                <a:solidFill>
                  <a:srgbClr val="000000"/>
                </a:solidFill>
                <a:latin typeface="Courier New" panose="02070309020205020404" pitchFamily="49" charset="0"/>
                <a:cs typeface="Courier New" panose="02070309020205020404" pitchFamily="49" charset="0"/>
              </a:rPr>
              <a:t>(</a:t>
            </a:r>
            <a:r>
              <a:rPr lang="en-US" altLang="zh-CN" sz="2000" dirty="0" err="1">
                <a:solidFill>
                  <a:srgbClr val="000000"/>
                </a:solidFill>
                <a:latin typeface="Courier New" panose="02070309020205020404" pitchFamily="49" charset="0"/>
                <a:cs typeface="Courier New" panose="02070309020205020404" pitchFamily="49" charset="0"/>
              </a:rPr>
              <a:t>infile</a:t>
            </a:r>
            <a:r>
              <a:rPr lang="en-US" altLang="zh-CN" sz="2000" dirty="0">
                <a:solidFill>
                  <a:srgbClr val="000000"/>
                </a:solidFill>
                <a:latin typeface="Courier New" panose="02070309020205020404" pitchFamily="49" charset="0"/>
                <a:cs typeface="Courier New" panose="02070309020205020404" pitchFamily="49" charset="0"/>
              </a:rPr>
              <a:t>, word)) {</a:t>
            </a:r>
          </a:p>
          <a:p>
            <a:pPr marL="0" lvl="1"/>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smtClean="0">
                <a:solidFill>
                  <a:srgbClr val="000000"/>
                </a:solidFill>
                <a:latin typeface="Courier New" panose="02070309020205020404" pitchFamily="49" charset="0"/>
                <a:cs typeface="Courier New" panose="02070309020205020404" pitchFamily="49" charset="0"/>
              </a:rPr>
              <a:t>  </a:t>
            </a:r>
            <a:r>
              <a:rPr lang="en-US" altLang="zh-CN" sz="2000" dirty="0" err="1" smtClean="0">
                <a:solidFill>
                  <a:srgbClr val="000000"/>
                </a:solidFill>
                <a:latin typeface="Courier New" panose="02070309020205020404" pitchFamily="49" charset="0"/>
                <a:cs typeface="Courier New" panose="02070309020205020404" pitchFamily="49" charset="0"/>
              </a:rPr>
              <a:t>english</a:t>
            </a:r>
            <a:r>
              <a:rPr lang="en-US" altLang="zh-CN" sz="2000" dirty="0" err="1" smtClean="0">
                <a:solidFill>
                  <a:srgbClr val="000000"/>
                </a:solidFill>
                <a:latin typeface="Courier New" panose="02070309020205020404" pitchFamily="49" charset="0"/>
                <a:cs typeface="Courier New" panose="02070309020205020404" pitchFamily="49" charset="0"/>
              </a:rPr>
              <a:t>.add</a:t>
            </a:r>
            <a:r>
              <a:rPr lang="en-US" altLang="zh-CN" sz="2000" dirty="0" smtClean="0">
                <a:solidFill>
                  <a:srgbClr val="000000"/>
                </a:solidFill>
                <a:latin typeface="Courier New" panose="02070309020205020404" pitchFamily="49" charset="0"/>
                <a:cs typeface="Courier New" panose="02070309020205020404" pitchFamily="49" charset="0"/>
              </a:rPr>
              <a:t>(word</a:t>
            </a:r>
            <a:r>
              <a:rPr lang="en-US" altLang="zh-CN" sz="2000" dirty="0">
                <a:solidFill>
                  <a:srgbClr val="000000"/>
                </a:solidFill>
                <a:latin typeface="Courier New" panose="02070309020205020404" pitchFamily="49" charset="0"/>
                <a:cs typeface="Courier New" panose="02070309020205020404" pitchFamily="49" charset="0"/>
              </a:rPr>
              <a:t>);</a:t>
            </a:r>
          </a:p>
          <a:p>
            <a:pPr marL="0" lvl="1"/>
            <a:r>
              <a:rPr lang="en-US" altLang="zh-CN" sz="2000" dirty="0">
                <a:solidFill>
                  <a:srgbClr val="000000"/>
                </a:solidFill>
                <a:latin typeface="Courier New" panose="02070309020205020404" pitchFamily="49" charset="0"/>
                <a:cs typeface="Courier New" panose="02070309020205020404" pitchFamily="49" charset="0"/>
              </a:rPr>
              <a:t>}</a:t>
            </a:r>
          </a:p>
          <a:p>
            <a:pPr marL="0" lvl="1"/>
            <a:r>
              <a:rPr lang="en-US" altLang="zh-CN" sz="2000" dirty="0" err="1">
                <a:solidFill>
                  <a:srgbClr val="000000"/>
                </a:solidFill>
                <a:latin typeface="Courier New" panose="02070309020205020404" pitchFamily="49" charset="0"/>
                <a:cs typeface="Courier New" panose="02070309020205020404" pitchFamily="49" charset="0"/>
              </a:rPr>
              <a:t>infile.close</a:t>
            </a:r>
            <a:r>
              <a:rPr lang="en-US" altLang="zh-CN" sz="2000" dirty="0">
                <a:solidFill>
                  <a:srgbClr val="000000"/>
                </a:solidFill>
                <a:latin typeface="Courier New" panose="02070309020205020404" pitchFamily="49" charset="0"/>
                <a:cs typeface="Courier New" panose="02070309020205020404" pitchFamily="49" charset="0"/>
              </a:rPr>
              <a:t>();</a:t>
            </a:r>
          </a:p>
        </p:txBody>
      </p:sp>
      <p:sp>
        <p:nvSpPr>
          <p:cNvPr id="8" name="Rectangle 7"/>
          <p:cNvSpPr/>
          <p:nvPr/>
        </p:nvSpPr>
        <p:spPr>
          <a:xfrm>
            <a:off x="2272613" y="5348288"/>
            <a:ext cx="5690287" cy="400110"/>
          </a:xfrm>
          <a:prstGeom prst="rect">
            <a:avLst/>
          </a:prstGeom>
          <a:solidFill>
            <a:schemeClr val="bg1"/>
          </a:solidFill>
          <a:ln>
            <a:solidFill>
              <a:schemeClr val="tx1"/>
            </a:solidFill>
          </a:ln>
        </p:spPr>
        <p:txBody>
          <a:bodyPr wrap="square">
            <a:spAutoFit/>
          </a:bodyPr>
          <a:lstStyle/>
          <a:p>
            <a:pPr marL="0" lvl="1"/>
            <a:r>
              <a:rPr lang="en-US" altLang="zh-CN" sz="2000" dirty="0">
                <a:solidFill>
                  <a:srgbClr val="000000"/>
                </a:solidFill>
                <a:latin typeface="Courier New" panose="02070309020205020404" pitchFamily="49" charset="0"/>
                <a:cs typeface="Courier New" panose="02070309020205020404" pitchFamily="49" charset="0"/>
              </a:rPr>
              <a:t>Lexicon </a:t>
            </a:r>
            <a:r>
              <a:rPr lang="en-US" altLang="zh-CN" sz="2000" dirty="0" err="1" smtClean="0">
                <a:solidFill>
                  <a:srgbClr val="000000"/>
                </a:solidFill>
                <a:latin typeface="Courier New" panose="02070309020205020404" pitchFamily="49" charset="0"/>
                <a:cs typeface="Courier New" panose="02070309020205020404" pitchFamily="49" charset="0"/>
              </a:rPr>
              <a:t>english</a:t>
            </a:r>
            <a:r>
              <a:rPr lang="en-US" altLang="zh-CN" sz="2000" dirty="0" smtClean="0">
                <a:solidFill>
                  <a:srgbClr val="000000"/>
                </a:solidFill>
                <a:latin typeface="Courier New" panose="02070309020205020404" pitchFamily="49" charset="0"/>
                <a:cs typeface="Courier New" panose="02070309020205020404" pitchFamily="49" charset="0"/>
              </a:rPr>
              <a:t>("</a:t>
            </a:r>
            <a:r>
              <a:rPr lang="en-US" altLang="zh-CN" sz="2000" dirty="0">
                <a:solidFill>
                  <a:srgbClr val="000000"/>
                </a:solidFill>
                <a:latin typeface="Courier New" panose="02070309020205020404" pitchFamily="49" charset="0"/>
                <a:cs typeface="Courier New" panose="02070309020205020404" pitchFamily="49" charset="0"/>
              </a:rPr>
              <a:t>EnglishWords.dat");</a:t>
            </a:r>
          </a:p>
        </p:txBody>
      </p:sp>
    </p:spTree>
    <p:extLst>
      <p:ext uri="{BB962C8B-B14F-4D97-AF65-F5344CB8AC3E}">
        <p14:creationId xmlns:p14="http://schemas.microsoft.com/office/powerpoint/2010/main" val="120797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032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0324">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03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ADTs as Software Tools</a:t>
            </a:r>
          </a:p>
        </p:txBody>
      </p:sp>
      <p:sp>
        <p:nvSpPr>
          <p:cNvPr id="598019" name="Rectangle 3"/>
          <p:cNvSpPr>
            <a:spLocks noChangeArrowheads="1"/>
          </p:cNvSpPr>
          <p:nvPr/>
        </p:nvSpPr>
        <p:spPr bwMode="auto">
          <a:xfrm>
            <a:off x="482600" y="1066800"/>
            <a:ext cx="8051800" cy="10668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Over the relatively short history of software development, one of the clear trends is the increasing power of the tools available to you as a programmer.</a:t>
            </a:r>
          </a:p>
        </p:txBody>
      </p:sp>
      <p:pic>
        <p:nvPicPr>
          <p:cNvPr id="598026" name="Picture 10" descr="SoftwareToolsCover"/>
          <p:cNvPicPr>
            <a:picLocks noChangeAspect="1" noChangeArrowheads="1"/>
          </p:cNvPicPr>
          <p:nvPr/>
        </p:nvPicPr>
        <p:blipFill>
          <a:blip r:embed="rId3"/>
          <a:srcRect/>
          <a:stretch>
            <a:fillRect/>
          </a:stretch>
        </p:blipFill>
        <p:spPr bwMode="auto">
          <a:xfrm>
            <a:off x="5562600" y="1886864"/>
            <a:ext cx="2869513" cy="3979335"/>
          </a:xfrm>
          <a:prstGeom prst="rect">
            <a:avLst/>
          </a:prstGeom>
          <a:noFill/>
          <a:ln w="9525">
            <a:solidFill>
              <a:schemeClr val="tx1"/>
            </a:solidFill>
            <a:miter lim="800000"/>
            <a:headEnd/>
            <a:tailEnd/>
          </a:ln>
        </p:spPr>
      </p:pic>
      <p:sp>
        <p:nvSpPr>
          <p:cNvPr id="5" name="Rectangle 3"/>
          <p:cNvSpPr>
            <a:spLocks noChangeArrowheads="1"/>
          </p:cNvSpPr>
          <p:nvPr/>
        </p:nvSpPr>
        <p:spPr bwMode="auto">
          <a:xfrm>
            <a:off x="482600" y="2201335"/>
            <a:ext cx="4927600" cy="3742265"/>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One of the best explanations of the importance of tools is the book </a:t>
            </a:r>
            <a:r>
              <a:rPr lang="en-US" sz="2400" b="0" i="1" dirty="0">
                <a:solidFill>
                  <a:srgbClr val="FF0000"/>
                </a:solidFill>
              </a:rPr>
              <a:t>Software Tools</a:t>
            </a:r>
            <a:r>
              <a:rPr lang="en-US" sz="2400" b="0" dirty="0">
                <a:solidFill>
                  <a:srgbClr val="000000"/>
                </a:solidFill>
              </a:rPr>
              <a:t> by Brian Kernighan and P. J. Plauger.  Even though it was published in 1976, its value and relevance have not diminished over time.</a:t>
            </a:r>
          </a:p>
          <a:p>
            <a:pPr marL="342900" indent="-342900">
              <a:lnSpc>
                <a:spcPct val="85000"/>
              </a:lnSpc>
              <a:spcAft>
                <a:spcPct val="50000"/>
              </a:spcAft>
              <a:buFontTx/>
              <a:buChar char="•"/>
            </a:pPr>
            <a:r>
              <a:rPr lang="en-US" sz="2400" b="0" dirty="0">
                <a:solidFill>
                  <a:srgbClr val="000000"/>
                </a:solidFill>
              </a:rPr>
              <a:t>The primary theme of the book is that </a:t>
            </a:r>
            <a:r>
              <a:rPr lang="en-US" sz="2400" b="0" dirty="0">
                <a:solidFill>
                  <a:srgbClr val="FF0000"/>
                </a:solidFill>
              </a:rPr>
              <a:t>the best way to extend your reach in programming is to build on the tools of others</a:t>
            </a:r>
            <a:r>
              <a:rPr lang="en-US" sz="2400" b="0" dirty="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98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600" b="1" dirty="0">
                <a:solidFill>
                  <a:srgbClr val="FF0000"/>
                </a:solidFill>
                <a:latin typeface="Courier New" charset="0"/>
              </a:rPr>
              <a:t>Lexicon</a:t>
            </a:r>
            <a:r>
              <a:rPr lang="en-US" sz="4000" dirty="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384300"/>
            <a:ext cx="8153400" cy="661988"/>
            <a:chOff x="288" y="1103"/>
            <a:chExt cx="5136" cy="417"/>
          </a:xfrm>
        </p:grpSpPr>
        <p:sp>
          <p:nvSpPr>
            <p:cNvPr id="593924"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25"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lexicon.size()</a:t>
              </a:r>
            </a:p>
          </p:txBody>
        </p:sp>
        <p:sp>
          <p:nvSpPr>
            <p:cNvPr id="593926"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number of words in the lexicon.</a:t>
              </a:r>
            </a:p>
          </p:txBody>
        </p:sp>
      </p:grpSp>
      <p:grpSp>
        <p:nvGrpSpPr>
          <p:cNvPr id="3" name="Group 7"/>
          <p:cNvGrpSpPr>
            <a:grpSpLocks/>
          </p:cNvGrpSpPr>
          <p:nvPr/>
        </p:nvGrpSpPr>
        <p:grpSpPr bwMode="auto">
          <a:xfrm>
            <a:off x="495300" y="2032000"/>
            <a:ext cx="8153400" cy="674688"/>
            <a:chOff x="288" y="1511"/>
            <a:chExt cx="5136" cy="425"/>
          </a:xfrm>
        </p:grpSpPr>
        <p:sp>
          <p:nvSpPr>
            <p:cNvPr id="593928"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29"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lexicon.isEmpty()</a:t>
              </a:r>
            </a:p>
          </p:txBody>
        </p:sp>
        <p:sp>
          <p:nvSpPr>
            <p:cNvPr id="593930"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lexicon is empty.  </a:t>
              </a:r>
            </a:p>
          </p:txBody>
        </p:sp>
      </p:grpSp>
      <p:grpSp>
        <p:nvGrpSpPr>
          <p:cNvPr id="4" name="Group 11"/>
          <p:cNvGrpSpPr>
            <a:grpSpLocks/>
          </p:cNvGrpSpPr>
          <p:nvPr/>
        </p:nvGrpSpPr>
        <p:grpSpPr bwMode="auto">
          <a:xfrm>
            <a:off x="495300" y="2692400"/>
            <a:ext cx="8153400" cy="661988"/>
            <a:chOff x="288" y="1103"/>
            <a:chExt cx="5136" cy="417"/>
          </a:xfrm>
        </p:grpSpPr>
        <p:sp>
          <p:nvSpPr>
            <p:cNvPr id="593932"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3"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lexicon.add(word)</a:t>
              </a:r>
            </a:p>
          </p:txBody>
        </p:sp>
        <p:sp>
          <p:nvSpPr>
            <p:cNvPr id="593934"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Adds </a:t>
              </a:r>
              <a:r>
                <a:rPr lang="en-US" sz="1600" dirty="0">
                  <a:solidFill>
                    <a:srgbClr val="000000"/>
                  </a:solidFill>
                  <a:latin typeface="Courier New" charset="0"/>
                </a:rPr>
                <a:t>word</a:t>
              </a:r>
              <a:r>
                <a:rPr lang="en-US" sz="1800" b="0" dirty="0">
                  <a:solidFill>
                    <a:srgbClr val="000000"/>
                  </a:solidFill>
                </a:rPr>
                <a:t> to the lexicon, always in lowercase.</a:t>
              </a:r>
            </a:p>
          </p:txBody>
        </p:sp>
      </p:grpSp>
      <p:grpSp>
        <p:nvGrpSpPr>
          <p:cNvPr id="5" name="Group 15"/>
          <p:cNvGrpSpPr>
            <a:grpSpLocks/>
          </p:cNvGrpSpPr>
          <p:nvPr/>
        </p:nvGrpSpPr>
        <p:grpSpPr bwMode="auto">
          <a:xfrm>
            <a:off x="495300" y="3340100"/>
            <a:ext cx="8191500" cy="674688"/>
            <a:chOff x="312" y="2104"/>
            <a:chExt cx="5160" cy="425"/>
          </a:xfrm>
        </p:grpSpPr>
        <p:sp>
          <p:nvSpPr>
            <p:cNvPr id="593936"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37"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lexicon.addWordsFromFile(filename)</a:t>
              </a:r>
            </a:p>
          </p:txBody>
        </p:sp>
        <p:sp>
          <p:nvSpPr>
            <p:cNvPr id="593938"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Adds all the words in the specified file to the lexicon.</a:t>
              </a:r>
            </a:p>
          </p:txBody>
        </p:sp>
      </p:grpSp>
      <p:grpSp>
        <p:nvGrpSpPr>
          <p:cNvPr id="6" name="Group 19"/>
          <p:cNvGrpSpPr>
            <a:grpSpLocks/>
          </p:cNvGrpSpPr>
          <p:nvPr/>
        </p:nvGrpSpPr>
        <p:grpSpPr bwMode="auto">
          <a:xfrm>
            <a:off x="495300" y="3986213"/>
            <a:ext cx="8191500" cy="674687"/>
            <a:chOff x="312" y="2104"/>
            <a:chExt cx="5160" cy="425"/>
          </a:xfrm>
        </p:grpSpPr>
        <p:sp>
          <p:nvSpPr>
            <p:cNvPr id="593940" name="Rectangle 20"/>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1" name="Text Box 21"/>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lexicon.contains(word</a:t>
              </a:r>
              <a:r>
                <a:rPr lang="en-US" sz="2000" dirty="0">
                  <a:solidFill>
                    <a:srgbClr val="000000"/>
                  </a:solidFill>
                  <a:latin typeface="Courier New" charset="0"/>
                </a:rPr>
                <a:t>)</a:t>
              </a:r>
            </a:p>
          </p:txBody>
        </p:sp>
        <p:sp>
          <p:nvSpPr>
            <p:cNvPr id="593942" name="Text Box 22"/>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lexicon contains the specified word.</a:t>
              </a:r>
            </a:p>
          </p:txBody>
        </p:sp>
      </p:grpSp>
      <p:grpSp>
        <p:nvGrpSpPr>
          <p:cNvPr id="7" name="Group 23"/>
          <p:cNvGrpSpPr>
            <a:grpSpLocks/>
          </p:cNvGrpSpPr>
          <p:nvPr/>
        </p:nvGrpSpPr>
        <p:grpSpPr bwMode="auto">
          <a:xfrm>
            <a:off x="495300" y="4635500"/>
            <a:ext cx="8153400" cy="674688"/>
            <a:chOff x="312" y="2856"/>
            <a:chExt cx="5136" cy="425"/>
          </a:xfrm>
        </p:grpSpPr>
        <p:sp>
          <p:nvSpPr>
            <p:cNvPr id="593944"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5"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lexicon.containsPrefix(prefix)</a:t>
              </a:r>
            </a:p>
          </p:txBody>
        </p:sp>
        <p:sp>
          <p:nvSpPr>
            <p:cNvPr id="593946"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a:t>
              </a:r>
              <a:r>
                <a:rPr lang="en-US" sz="1600">
                  <a:solidFill>
                    <a:srgbClr val="000000"/>
                  </a:solidFill>
                  <a:latin typeface="Courier New" charset="0"/>
                </a:rPr>
                <a:t>true</a:t>
              </a:r>
              <a:r>
                <a:rPr lang="en-US" sz="1800" b="0">
                  <a:solidFill>
                    <a:srgbClr val="000000"/>
                  </a:solidFill>
                </a:rPr>
                <a:t> if the lexicon contains any word beginning with </a:t>
              </a:r>
              <a:r>
                <a:rPr lang="en-US" sz="1600">
                  <a:solidFill>
                    <a:srgbClr val="000000"/>
                  </a:solidFill>
                  <a:latin typeface="Courier New" charset="0"/>
                </a:rPr>
                <a:t>prefix</a:t>
              </a:r>
              <a:r>
                <a:rPr lang="en-US" sz="1800" b="0">
                  <a:solidFill>
                    <a:srgbClr val="000000"/>
                  </a:solidFill>
                </a:rPr>
                <a:t>.</a:t>
              </a:r>
            </a:p>
          </p:txBody>
        </p:sp>
      </p:grpSp>
      <p:grpSp>
        <p:nvGrpSpPr>
          <p:cNvPr id="8" name="Group 27"/>
          <p:cNvGrpSpPr>
            <a:grpSpLocks/>
          </p:cNvGrpSpPr>
          <p:nvPr/>
        </p:nvGrpSpPr>
        <p:grpSpPr bwMode="auto">
          <a:xfrm>
            <a:off x="495300" y="5294313"/>
            <a:ext cx="8153400" cy="674687"/>
            <a:chOff x="312" y="2856"/>
            <a:chExt cx="5136" cy="425"/>
          </a:xfrm>
        </p:grpSpPr>
        <p:sp>
          <p:nvSpPr>
            <p:cNvPr id="593948" name="Rectangle 28"/>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93949" name="Text Box 29"/>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lexicon.clear()</a:t>
              </a:r>
            </a:p>
          </p:txBody>
        </p:sp>
        <p:sp>
          <p:nvSpPr>
            <p:cNvPr id="593950" name="Text Box 30"/>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Removes all words from the lexicon.</a:t>
              </a: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Why Do Both </a:t>
            </a:r>
            <a:r>
              <a:rPr lang="en-US" sz="3600" b="1" dirty="0">
                <a:solidFill>
                  <a:srgbClr val="FF0000"/>
                </a:solidFill>
                <a:latin typeface="Courier New" charset="0"/>
              </a:rPr>
              <a:t>Lexicon</a:t>
            </a:r>
            <a:r>
              <a:rPr lang="en-US" sz="4000" dirty="0">
                <a:solidFill>
                  <a:srgbClr val="FF0000"/>
                </a:solidFill>
              </a:rPr>
              <a:t> and </a:t>
            </a:r>
            <a:r>
              <a:rPr lang="en-US" sz="3600" b="1" dirty="0">
                <a:solidFill>
                  <a:srgbClr val="FF0000"/>
                </a:solidFill>
                <a:latin typeface="Courier New" charset="0"/>
              </a:rPr>
              <a:t>Set</a:t>
            </a:r>
            <a:r>
              <a:rPr lang="en-US" sz="4000" dirty="0">
                <a:solidFill>
                  <a:srgbClr val="FF0000"/>
                </a:solidFill>
              </a:rPr>
              <a:t> Exist?</a:t>
            </a:r>
          </a:p>
        </p:txBody>
      </p:sp>
      <p:sp>
        <p:nvSpPr>
          <p:cNvPr id="598019" name="Rectangle 3"/>
          <p:cNvSpPr>
            <a:spLocks noChangeArrowheads="1"/>
          </p:cNvSpPr>
          <p:nvPr/>
        </p:nvSpPr>
        <p:spPr bwMode="auto">
          <a:xfrm>
            <a:off x="482600" y="1066800"/>
            <a:ext cx="4530725" cy="48768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The </a:t>
            </a:r>
            <a:r>
              <a:rPr lang="en-US" sz="2000" dirty="0">
                <a:solidFill>
                  <a:srgbClr val="000000"/>
                </a:solidFill>
                <a:latin typeface="Courier New" charset="0"/>
              </a:rPr>
              <a:t>Lexicon</a:t>
            </a:r>
            <a:r>
              <a:rPr lang="en-US" sz="2400" b="0" dirty="0">
                <a:solidFill>
                  <a:srgbClr val="000000"/>
                </a:solidFill>
              </a:rPr>
              <a:t> representation is </a:t>
            </a:r>
            <a:r>
              <a:rPr lang="en-US" sz="2400" b="0" dirty="0">
                <a:solidFill>
                  <a:srgbClr val="FF0000"/>
                </a:solidFill>
              </a:rPr>
              <a:t>extremely space-efficient</a:t>
            </a:r>
            <a:r>
              <a:rPr lang="en-US" sz="2400" b="0" dirty="0">
                <a:solidFill>
                  <a:srgbClr val="000000"/>
                </a:solidFill>
              </a:rPr>
              <a:t>.  The data structure used in the library implementation stores the full English dictionary in 350,000 bytes, which is shorter than a text file containing those words.</a:t>
            </a:r>
          </a:p>
          <a:p>
            <a:pPr marL="342900" indent="-342900">
              <a:lnSpc>
                <a:spcPct val="85000"/>
              </a:lnSpc>
              <a:spcAft>
                <a:spcPct val="50000"/>
              </a:spcAft>
              <a:buFontTx/>
              <a:buChar char="•"/>
            </a:pPr>
            <a:r>
              <a:rPr lang="en-US" sz="2400" b="0" dirty="0">
                <a:solidFill>
                  <a:srgbClr val="000000"/>
                </a:solidFill>
              </a:rPr>
              <a:t>The underlying representation makes it possible to implement a </a:t>
            </a:r>
            <a:r>
              <a:rPr lang="en-US" sz="2000" dirty="0" err="1">
                <a:solidFill>
                  <a:srgbClr val="000000"/>
                </a:solidFill>
                <a:latin typeface="Courier New" charset="0"/>
              </a:rPr>
              <a:t>containsPrefix</a:t>
            </a:r>
            <a:r>
              <a:rPr lang="en-US" sz="2400" b="0" dirty="0">
                <a:solidFill>
                  <a:srgbClr val="000000"/>
                </a:solidFill>
              </a:rPr>
              <a:t> method that is useful in many applications.</a:t>
            </a:r>
          </a:p>
          <a:p>
            <a:pPr marL="342900" indent="-342900">
              <a:lnSpc>
                <a:spcPct val="85000"/>
              </a:lnSpc>
              <a:spcAft>
                <a:spcPct val="50000"/>
              </a:spcAft>
              <a:buFontTx/>
              <a:buChar char="•"/>
            </a:pPr>
            <a:r>
              <a:rPr lang="en-US" sz="2400" b="0" dirty="0">
                <a:solidFill>
                  <a:srgbClr val="000000"/>
                </a:solidFill>
              </a:rPr>
              <a:t>The representation makes it easy for </a:t>
            </a:r>
            <a:r>
              <a:rPr lang="en-US" sz="2400" b="0" dirty="0">
                <a:solidFill>
                  <a:srgbClr val="FF0000"/>
                </a:solidFill>
              </a:rPr>
              <a:t>iterators</a:t>
            </a:r>
            <a:r>
              <a:rPr lang="en-US" sz="2400" b="0" dirty="0">
                <a:solidFill>
                  <a:srgbClr val="000000"/>
                </a:solidFill>
              </a:rPr>
              <a:t> to process the words in alphabetical order.</a:t>
            </a:r>
          </a:p>
        </p:txBody>
      </p:sp>
      <p:pic>
        <p:nvPicPr>
          <p:cNvPr id="598027" name="Picture 11" descr="ScrabbleArticle"/>
          <p:cNvPicPr>
            <a:picLocks noChangeAspect="1" noChangeArrowheads="1"/>
          </p:cNvPicPr>
          <p:nvPr/>
        </p:nvPicPr>
        <p:blipFill>
          <a:blip r:embed="rId3"/>
          <a:srcRect/>
          <a:stretch>
            <a:fillRect/>
          </a:stretch>
        </p:blipFill>
        <p:spPr bwMode="auto">
          <a:xfrm>
            <a:off x="5181600" y="1185863"/>
            <a:ext cx="3563938" cy="4833937"/>
          </a:xfrm>
          <a:prstGeom prst="rect">
            <a:avLst/>
          </a:prstGeom>
          <a:noFill/>
          <a:ln w="9525">
            <a:solidFill>
              <a:schemeClr val="tx1"/>
            </a:solidFill>
            <a:miter lim="800000"/>
            <a:headEnd/>
            <a:tailEnd/>
          </a:ln>
        </p:spPr>
      </p:pic>
      <p:pic>
        <p:nvPicPr>
          <p:cNvPr id="598029" name="Picture 13" descr="CACM-Cover"/>
          <p:cNvPicPr>
            <a:picLocks noChangeAspect="1" noChangeArrowheads="1"/>
          </p:cNvPicPr>
          <p:nvPr/>
        </p:nvPicPr>
        <p:blipFill>
          <a:blip r:embed="rId4"/>
          <a:srcRect/>
          <a:stretch>
            <a:fillRect/>
          </a:stretch>
        </p:blipFill>
        <p:spPr bwMode="auto">
          <a:xfrm>
            <a:off x="5176838" y="1185863"/>
            <a:ext cx="3546475" cy="48736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980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98027"/>
                                        </p:tgtEl>
                                        <p:attrNameLst>
                                          <p:attrName>style.visibility</p:attrName>
                                        </p:attrNameLst>
                                      </p:cBhvr>
                                      <p:to>
                                        <p:strVal val="visible"/>
                                      </p:to>
                                    </p:set>
                                  </p:childTnLst>
                                </p:cTn>
                              </p:par>
                            </p:childTnLst>
                          </p:cTn>
                        </p:par>
                        <p:par>
                          <p:cTn id="11" fill="hold">
                            <p:stCondLst>
                              <p:cond delay="500"/>
                            </p:stCondLst>
                            <p:childTnLst>
                              <p:par>
                                <p:cTn id="12" presetID="1" presetClass="exit" presetSubtype="0" fill="hold" nodeType="afterEffect">
                                  <p:stCondLst>
                                    <p:cond delay="0"/>
                                  </p:stCondLst>
                                  <p:childTnLst>
                                    <p:set>
                                      <p:cBhvr>
                                        <p:cTn id="13" dur="1" fill="hold">
                                          <p:stCondLst>
                                            <p:cond delay="0"/>
                                          </p:stCondLst>
                                        </p:cTn>
                                        <p:tgtEl>
                                          <p:spTgt spid="59802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98019">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980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Iterating over a collection</a:t>
            </a:r>
            <a:endParaRPr lang="en-US" sz="4000" dirty="0">
              <a:solidFill>
                <a:schemeClr val="tx1"/>
              </a:solidFill>
            </a:endParaRPr>
          </a:p>
        </p:txBody>
      </p:sp>
      <p:sp>
        <p:nvSpPr>
          <p:cNvPr id="636931" name="Rectangle 3"/>
          <p:cNvSpPr>
            <a:spLocks noChangeArrowheads="1"/>
          </p:cNvSpPr>
          <p:nvPr/>
        </p:nvSpPr>
        <p:spPr bwMode="auto">
          <a:xfrm>
            <a:off x="482600" y="1155700"/>
            <a:ext cx="8128000" cy="5549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440"/>
              </a:spcAft>
              <a:buFontTx/>
              <a:buChar char="•"/>
            </a:pPr>
            <a:r>
              <a:rPr lang="en-US" sz="2400" b="0" dirty="0">
                <a:solidFill>
                  <a:srgbClr val="000000"/>
                </a:solidFill>
              </a:rPr>
              <a:t>One of the common operations that clients need to perform when using a collection is to </a:t>
            </a:r>
            <a:r>
              <a:rPr lang="en-US" sz="2400" b="0" dirty="0">
                <a:solidFill>
                  <a:srgbClr val="FF0000"/>
                </a:solidFill>
              </a:rPr>
              <a:t>iterate through the elements</a:t>
            </a:r>
            <a:r>
              <a:rPr lang="en-US" sz="2400" b="0" dirty="0">
                <a:solidFill>
                  <a:srgbClr val="000000"/>
                </a:solidFill>
              </a:rPr>
              <a:t>.</a:t>
            </a:r>
          </a:p>
          <a:p>
            <a:pPr marL="342900" indent="-342900">
              <a:lnSpc>
                <a:spcPct val="85000"/>
              </a:lnSpc>
              <a:spcAft>
                <a:spcPts val="1440"/>
              </a:spcAft>
              <a:buFontTx/>
              <a:buChar char="•"/>
            </a:pPr>
            <a:r>
              <a:rPr lang="en-US" altLang="zh-CN" sz="2400" b="0" dirty="0">
                <a:solidFill>
                  <a:srgbClr val="000000"/>
                </a:solidFill>
              </a:rPr>
              <a:t>While it is easy to implement iteration for vectors and grids using </a:t>
            </a:r>
            <a:r>
              <a:rPr lang="en-US" altLang="zh-CN" sz="2000" dirty="0">
                <a:solidFill>
                  <a:srgbClr val="000000"/>
                </a:solidFill>
                <a:latin typeface="Courier New" charset="0"/>
              </a:rPr>
              <a:t>for</a:t>
            </a:r>
            <a:r>
              <a:rPr lang="en-US" altLang="zh-CN" sz="2400" b="0" dirty="0">
                <a:solidFill>
                  <a:srgbClr val="000000"/>
                </a:solidFill>
              </a:rPr>
              <a:t> loops, it is less clear how you would do the same for other collection types. The modern approach to solving this problem is to use a general tool called an </a:t>
            </a:r>
            <a:r>
              <a:rPr lang="en-US" altLang="zh-CN" sz="2400" i="1" dirty="0">
                <a:solidFill>
                  <a:srgbClr val="FF0000"/>
                </a:solidFill>
              </a:rPr>
              <a:t>iterator</a:t>
            </a:r>
            <a:r>
              <a:rPr lang="en-US" altLang="zh-CN" sz="2400" b="0" dirty="0">
                <a:solidFill>
                  <a:srgbClr val="000000"/>
                </a:solidFill>
              </a:rPr>
              <a:t> that delivers the elements of the collection, one at a time.</a:t>
            </a:r>
          </a:p>
          <a:p>
            <a:pPr marL="342900" indent="-342900">
              <a:lnSpc>
                <a:spcPct val="85000"/>
              </a:lnSpc>
              <a:spcAft>
                <a:spcPts val="1440"/>
              </a:spcAft>
              <a:buClr>
                <a:schemeClr val="tx1"/>
              </a:buClr>
              <a:buFontTx/>
              <a:buChar char="•"/>
            </a:pPr>
            <a:r>
              <a:rPr lang="en-US" altLang="zh-CN" sz="2400" b="0" dirty="0">
                <a:solidFill>
                  <a:srgbClr val="FF0000"/>
                </a:solidFill>
              </a:rPr>
              <a:t>C++11</a:t>
            </a:r>
            <a:r>
              <a:rPr lang="en-US" altLang="zh-CN" sz="2400" b="0" dirty="0">
                <a:solidFill>
                  <a:srgbClr val="000000"/>
                </a:solidFill>
              </a:rPr>
              <a:t> uses a </a:t>
            </a:r>
            <a:r>
              <a:rPr lang="en-US" altLang="zh-CN" sz="2400" i="1" dirty="0">
                <a:solidFill>
                  <a:srgbClr val="FF0000"/>
                </a:solidFill>
              </a:rPr>
              <a:t>range-based for</a:t>
            </a:r>
            <a:r>
              <a:rPr lang="en-US" altLang="zh-CN" sz="2400" dirty="0">
                <a:solidFill>
                  <a:srgbClr val="FF0000"/>
                </a:solidFill>
              </a:rPr>
              <a:t> </a:t>
            </a:r>
            <a:r>
              <a:rPr lang="en-US" altLang="zh-CN" sz="2400" i="1" dirty="0">
                <a:solidFill>
                  <a:srgbClr val="FF0000"/>
                </a:solidFill>
              </a:rPr>
              <a:t>statement</a:t>
            </a:r>
            <a:r>
              <a:rPr lang="en-US" altLang="zh-CN" sz="2400" b="0" dirty="0">
                <a:solidFill>
                  <a:srgbClr val="000000"/>
                </a:solidFill>
              </a:rPr>
              <a:t> to simplify iterators:</a:t>
            </a:r>
          </a:p>
          <a:p>
            <a:pPr marL="342900" indent="-342900">
              <a:lnSpc>
                <a:spcPct val="85000"/>
              </a:lnSpc>
              <a:spcAft>
                <a:spcPts val="1440"/>
              </a:spcAft>
              <a:buFontTx/>
              <a:buChar char="•"/>
            </a:pPr>
            <a:endParaRPr lang="en-US" altLang="zh-CN" sz="2400" b="0" dirty="0">
              <a:solidFill>
                <a:srgbClr val="000000"/>
              </a:solidFill>
            </a:endParaRPr>
          </a:p>
          <a:p>
            <a:pPr marL="342900" indent="-342900">
              <a:lnSpc>
                <a:spcPct val="85000"/>
              </a:lnSpc>
              <a:spcAft>
                <a:spcPts val="1440"/>
              </a:spcAft>
              <a:buFontTx/>
              <a:buChar char="•"/>
            </a:pPr>
            <a:endParaRPr lang="en-US" altLang="zh-CN" sz="2400" b="0" dirty="0">
              <a:solidFill>
                <a:srgbClr val="000000"/>
              </a:solidFill>
            </a:endParaRPr>
          </a:p>
          <a:p>
            <a:pPr marL="342900" indent="-342900">
              <a:lnSpc>
                <a:spcPct val="85000"/>
              </a:lnSpc>
              <a:spcAft>
                <a:spcPts val="1440"/>
              </a:spcAft>
              <a:buFontTx/>
              <a:buChar char="•"/>
            </a:pPr>
            <a:r>
              <a:rPr lang="en-US" altLang="zh-CN" sz="2400" b="0" dirty="0">
                <a:solidFill>
                  <a:srgbClr val="000000"/>
                </a:solidFill>
              </a:rPr>
              <a:t>The </a:t>
            </a:r>
            <a:r>
              <a:rPr lang="en-US" altLang="zh-CN" sz="2400" b="0" dirty="0">
                <a:solidFill>
                  <a:srgbClr val="FF0000"/>
                </a:solidFill>
              </a:rPr>
              <a:t>Stanford</a:t>
            </a:r>
            <a:r>
              <a:rPr lang="en-US" altLang="zh-CN" sz="2400" b="0" dirty="0">
                <a:solidFill>
                  <a:srgbClr val="000000"/>
                </a:solidFill>
              </a:rPr>
              <a:t> libraries implement the same idea like this:</a:t>
            </a:r>
          </a:p>
        </p:txBody>
      </p:sp>
      <p:sp>
        <p:nvSpPr>
          <p:cNvPr id="636943" name="Text Box 15"/>
          <p:cNvSpPr txBox="1">
            <a:spLocks noChangeArrowheads="1"/>
          </p:cNvSpPr>
          <p:nvPr/>
        </p:nvSpPr>
        <p:spPr bwMode="auto">
          <a:xfrm>
            <a:off x="2476500" y="4114800"/>
            <a:ext cx="4191000" cy="915988"/>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1800" dirty="0">
                <a:solidFill>
                  <a:srgbClr val="000000"/>
                </a:solidFill>
                <a:latin typeface="Courier New" charset="0"/>
              </a:rPr>
              <a:t>for (string key : map) {</a:t>
            </a:r>
          </a:p>
          <a:p>
            <a:r>
              <a:rPr lang="en-US" sz="1800" dirty="0">
                <a:solidFill>
                  <a:srgbClr val="000000"/>
                </a:solidFill>
                <a:latin typeface="Courier New" charset="0"/>
              </a:rPr>
              <a:t>    </a:t>
            </a:r>
            <a:r>
              <a:rPr lang="en-US" sz="1800" b="0" dirty="0">
                <a:solidFill>
                  <a:srgbClr val="000000"/>
                </a:solidFill>
              </a:rPr>
              <a:t>. . . </a:t>
            </a:r>
            <a:r>
              <a:rPr lang="en-US" sz="1800" b="0" i="1" dirty="0">
                <a:solidFill>
                  <a:srgbClr val="000000"/>
                </a:solidFill>
              </a:rPr>
              <a:t>code to process that key . . .</a:t>
            </a:r>
            <a:endParaRPr lang="en-US" sz="1800" dirty="0">
              <a:solidFill>
                <a:srgbClr val="000000"/>
              </a:solidFill>
              <a:latin typeface="Courier New" charset="0"/>
            </a:endParaRPr>
          </a:p>
          <a:p>
            <a:r>
              <a:rPr lang="en-US" sz="1800" dirty="0">
                <a:solidFill>
                  <a:srgbClr val="000000"/>
                </a:solidFill>
                <a:latin typeface="Courier New" charset="0"/>
              </a:rPr>
              <a:t>}</a:t>
            </a:r>
          </a:p>
        </p:txBody>
      </p:sp>
      <p:sp>
        <p:nvSpPr>
          <p:cNvPr id="13" name="Text Box 15"/>
          <p:cNvSpPr txBox="1">
            <a:spLocks noChangeArrowheads="1"/>
          </p:cNvSpPr>
          <p:nvPr/>
        </p:nvSpPr>
        <p:spPr bwMode="auto">
          <a:xfrm>
            <a:off x="2476500" y="5562600"/>
            <a:ext cx="4191000" cy="915988"/>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1800" dirty="0" err="1">
                <a:solidFill>
                  <a:srgbClr val="000000"/>
                </a:solidFill>
                <a:latin typeface="Courier New" charset="0"/>
              </a:rPr>
              <a:t>foreach</a:t>
            </a:r>
            <a:r>
              <a:rPr lang="en-US" sz="1800" dirty="0">
                <a:solidFill>
                  <a:srgbClr val="000000"/>
                </a:solidFill>
                <a:latin typeface="Courier New" charset="0"/>
              </a:rPr>
              <a:t> (string key in map) {</a:t>
            </a:r>
          </a:p>
          <a:p>
            <a:r>
              <a:rPr lang="en-US" sz="1800" dirty="0">
                <a:solidFill>
                  <a:srgbClr val="000000"/>
                </a:solidFill>
                <a:latin typeface="Courier New" charset="0"/>
              </a:rPr>
              <a:t>    </a:t>
            </a:r>
            <a:r>
              <a:rPr lang="en-US" sz="1800" b="0" dirty="0">
                <a:solidFill>
                  <a:srgbClr val="000000"/>
                </a:solidFill>
              </a:rPr>
              <a:t>. . . </a:t>
            </a:r>
            <a:r>
              <a:rPr lang="en-US" sz="1800" b="0" i="1" dirty="0">
                <a:solidFill>
                  <a:srgbClr val="000000"/>
                </a:solidFill>
              </a:rPr>
              <a:t>code to process that key . . .</a:t>
            </a:r>
            <a:endParaRPr lang="en-US" sz="1800" dirty="0">
              <a:solidFill>
                <a:srgbClr val="000000"/>
              </a:solidFill>
              <a:latin typeface="Courier New" charset="0"/>
            </a:endParaRPr>
          </a:p>
          <a:p>
            <a:r>
              <a:rPr lang="en-US" sz="18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9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9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69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693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43"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Iterator Order</a:t>
            </a:r>
            <a:endParaRPr lang="en-US" sz="4000" dirty="0">
              <a:solidFill>
                <a:schemeClr val="tx1"/>
              </a:solidFill>
            </a:endParaRPr>
          </a:p>
        </p:txBody>
      </p:sp>
      <p:sp>
        <p:nvSpPr>
          <p:cNvPr id="638979" name="Rectangle 3"/>
          <p:cNvSpPr>
            <a:spLocks noChangeArrowheads="1"/>
          </p:cNvSpPr>
          <p:nvPr/>
        </p:nvSpPr>
        <p:spPr bwMode="auto">
          <a:xfrm>
            <a:off x="482600" y="1155700"/>
            <a:ext cx="8128000" cy="5473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When you look at the documentation for an iterator, one of the important things to determine is whether the collection class specifies the order in which elements are generated.  The Stanford libraries make the following guarantees:</a:t>
            </a:r>
          </a:p>
          <a:p>
            <a:pPr marL="742950" lvl="1" indent="-285750">
              <a:lnSpc>
                <a:spcPct val="85000"/>
              </a:lnSpc>
              <a:spcAft>
                <a:spcPct val="50000"/>
              </a:spcAft>
              <a:buFontTx/>
              <a:buChar char="–"/>
            </a:pPr>
            <a:r>
              <a:rPr lang="en-US" sz="2200" b="0" dirty="0">
                <a:solidFill>
                  <a:srgbClr val="000000"/>
                </a:solidFill>
                <a:ea typeface="ＭＳ Ｐゴシック" charset="-128"/>
              </a:rPr>
              <a:t>Iterators for arrays operate in index order.</a:t>
            </a:r>
          </a:p>
          <a:p>
            <a:pPr marL="742950" lvl="1" indent="-285750">
              <a:lnSpc>
                <a:spcPct val="85000"/>
              </a:lnSpc>
              <a:spcAft>
                <a:spcPct val="50000"/>
              </a:spcAft>
              <a:buFontTx/>
              <a:buChar char="–"/>
            </a:pPr>
            <a:r>
              <a:rPr lang="en-US" sz="2200" b="0" dirty="0">
                <a:solidFill>
                  <a:srgbClr val="000000"/>
                </a:solidFill>
                <a:ea typeface="ＭＳ Ｐゴシック" charset="-128"/>
              </a:rPr>
              <a:t>Iterators for grids operate in </a:t>
            </a:r>
            <a:r>
              <a:rPr lang="en-US" sz="2200" i="1" dirty="0">
                <a:solidFill>
                  <a:srgbClr val="000000"/>
                </a:solidFill>
                <a:ea typeface="ＭＳ Ｐゴシック" charset="-128"/>
              </a:rPr>
              <a:t>row-major order</a:t>
            </a:r>
            <a:r>
              <a:rPr lang="en-US" sz="2200" b="0" dirty="0">
                <a:solidFill>
                  <a:srgbClr val="000000"/>
                </a:solidFill>
                <a:ea typeface="ＭＳ Ｐゴシック" charset="-128"/>
              </a:rPr>
              <a:t>, which means that the iterator runs through every element in row 0, then every element in row 1, and so on.</a:t>
            </a:r>
          </a:p>
          <a:p>
            <a:pPr marL="742950" lvl="1" indent="-285750">
              <a:lnSpc>
                <a:spcPct val="85000"/>
              </a:lnSpc>
              <a:spcAft>
                <a:spcPct val="50000"/>
              </a:spcAft>
              <a:buFontTx/>
              <a:buChar char="–"/>
            </a:pPr>
            <a:r>
              <a:rPr lang="en-US" sz="2200" b="0" dirty="0">
                <a:solidFill>
                  <a:srgbClr val="000000"/>
                </a:solidFill>
                <a:ea typeface="ＭＳ Ｐゴシック" charset="-128"/>
              </a:rPr>
              <a:t>Iterators for the </a:t>
            </a:r>
            <a:r>
              <a:rPr lang="en-US" sz="1800" dirty="0">
                <a:solidFill>
                  <a:srgbClr val="000000"/>
                </a:solidFill>
                <a:latin typeface="Courier New"/>
                <a:ea typeface="ＭＳ Ｐゴシック" charset="-128"/>
                <a:cs typeface="Courier New"/>
              </a:rPr>
              <a:t>Map</a:t>
            </a:r>
            <a:r>
              <a:rPr lang="en-US" sz="2200" b="0" dirty="0">
                <a:solidFill>
                  <a:srgbClr val="000000"/>
                </a:solidFill>
                <a:ea typeface="ＭＳ Ｐゴシック" charset="-128"/>
              </a:rPr>
              <a:t> class deliver the keys in the order imposed by the standard comparison function for the key type; iterators for the </a:t>
            </a:r>
            <a:r>
              <a:rPr lang="en-US" sz="1800" dirty="0">
                <a:solidFill>
                  <a:srgbClr val="000000"/>
                </a:solidFill>
                <a:latin typeface="Courier New"/>
                <a:ea typeface="ＭＳ Ｐゴシック" charset="-128"/>
                <a:cs typeface="Courier New"/>
              </a:rPr>
              <a:t>HashMap</a:t>
            </a:r>
            <a:r>
              <a:rPr lang="en-US" sz="2200" b="0" dirty="0">
                <a:solidFill>
                  <a:srgbClr val="000000"/>
                </a:solidFill>
                <a:ea typeface="ＭＳ Ｐゴシック" charset="-128"/>
              </a:rPr>
              <a:t> class return keys in a seemingly random order.</a:t>
            </a:r>
          </a:p>
          <a:p>
            <a:pPr marL="742950" lvl="1" indent="-285750">
              <a:lnSpc>
                <a:spcPct val="85000"/>
              </a:lnSpc>
              <a:spcAft>
                <a:spcPct val="50000"/>
              </a:spcAft>
              <a:buFontTx/>
              <a:buChar char="–"/>
            </a:pPr>
            <a:r>
              <a:rPr lang="en-US" sz="2200" b="0" dirty="0">
                <a:solidFill>
                  <a:srgbClr val="000000"/>
                </a:solidFill>
                <a:ea typeface="ＭＳ Ｐゴシック" charset="-128"/>
              </a:rPr>
              <a:t>Iterators for the </a:t>
            </a:r>
            <a:r>
              <a:rPr lang="en-US" sz="1800" dirty="0">
                <a:solidFill>
                  <a:srgbClr val="000000"/>
                </a:solidFill>
                <a:latin typeface="Courier New"/>
                <a:ea typeface="ＭＳ Ｐゴシック" charset="-128"/>
                <a:cs typeface="Courier New"/>
              </a:rPr>
              <a:t>Set</a:t>
            </a:r>
            <a:r>
              <a:rPr lang="en-US" sz="2200" b="0" dirty="0">
                <a:solidFill>
                  <a:srgbClr val="000000"/>
                </a:solidFill>
                <a:ea typeface="ＭＳ Ｐゴシック" charset="-128"/>
              </a:rPr>
              <a:t> class deliver the elements in the order imposed by the standard comparison function for the value type; the </a:t>
            </a:r>
            <a:r>
              <a:rPr lang="en-US" sz="1800" dirty="0">
                <a:solidFill>
                  <a:srgbClr val="000000"/>
                </a:solidFill>
                <a:latin typeface="Courier New"/>
                <a:ea typeface="ＭＳ Ｐゴシック" charset="-128"/>
                <a:cs typeface="Courier New"/>
              </a:rPr>
              <a:t>HashSet</a:t>
            </a:r>
            <a:r>
              <a:rPr lang="en-US" sz="2200" b="0" dirty="0">
                <a:solidFill>
                  <a:srgbClr val="000000"/>
                </a:solidFill>
                <a:ea typeface="ＭＳ Ｐゴシック" charset="-128"/>
              </a:rPr>
              <a:t> class is unordered.</a:t>
            </a:r>
          </a:p>
          <a:p>
            <a:pPr marL="742950" lvl="1" indent="-285750">
              <a:lnSpc>
                <a:spcPct val="85000"/>
              </a:lnSpc>
              <a:spcAft>
                <a:spcPct val="50000"/>
              </a:spcAft>
              <a:buFontTx/>
              <a:buChar char="–"/>
            </a:pPr>
            <a:r>
              <a:rPr lang="en-US" sz="2200" b="0" dirty="0">
                <a:solidFill>
                  <a:srgbClr val="000000"/>
                </a:solidFill>
                <a:ea typeface="ＭＳ Ｐゴシック" charset="-128"/>
              </a:rPr>
              <a:t>Iterators for lexicons always deliver words in alphabetical order.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89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89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389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389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38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79" grpId="0" uiExpand="1"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Finding Anagrams</a:t>
            </a:r>
            <a:endParaRPr lang="en-US" sz="4000" dirty="0">
              <a:solidFill>
                <a:schemeClr val="tx1"/>
              </a:solidFill>
            </a:endParaRPr>
          </a:p>
        </p:txBody>
      </p:sp>
      <p:sp>
        <p:nvSpPr>
          <p:cNvPr id="641027" name="Rectangle 3"/>
          <p:cNvSpPr>
            <a:spLocks noChangeArrowheads="1"/>
          </p:cNvSpPr>
          <p:nvPr/>
        </p:nvSpPr>
        <p:spPr bwMode="auto">
          <a:xfrm>
            <a:off x="482600" y="1155700"/>
            <a:ext cx="8128000" cy="749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Write a program that reads in a set of letters and sees whether any anagrams of that set of letters are themselves words:</a:t>
            </a:r>
          </a:p>
        </p:txBody>
      </p:sp>
      <p:pic>
        <p:nvPicPr>
          <p:cNvPr id="641032" name="Picture 8" descr="Console-3"/>
          <p:cNvPicPr>
            <a:picLocks noChangeAspect="1" noChangeArrowheads="1"/>
          </p:cNvPicPr>
          <p:nvPr/>
        </p:nvPicPr>
        <p:blipFill>
          <a:blip r:embed="rId3"/>
          <a:srcRect r="119" b="273"/>
          <a:stretch>
            <a:fillRect/>
          </a:stretch>
        </p:blipFill>
        <p:spPr bwMode="auto">
          <a:xfrm>
            <a:off x="1460500" y="1969105"/>
            <a:ext cx="6219825" cy="2724150"/>
          </a:xfrm>
          <a:prstGeom prst="rect">
            <a:avLst/>
          </a:prstGeom>
          <a:noFill/>
        </p:spPr>
      </p:pic>
      <p:sp>
        <p:nvSpPr>
          <p:cNvPr id="641035" name="Text Box 11"/>
          <p:cNvSpPr txBox="1">
            <a:spLocks noChangeArrowheads="1"/>
          </p:cNvSpPr>
          <p:nvPr/>
        </p:nvSpPr>
        <p:spPr bwMode="auto">
          <a:xfrm>
            <a:off x="1524000" y="1978630"/>
            <a:ext cx="6096000" cy="244475"/>
          </a:xfrm>
          <a:prstGeom prst="rect">
            <a:avLst/>
          </a:prstGeom>
          <a:noFill/>
          <a:ln w="9525">
            <a:noFill/>
            <a:miter lim="800000"/>
            <a:headEnd/>
            <a:tailEnd/>
          </a:ln>
          <a:effectLst/>
        </p:spPr>
        <p:txBody>
          <a:bodyPr>
            <a:prstTxWarp prst="textNoShape">
              <a:avLst/>
            </a:prstTxWarp>
            <a:spAutoFit/>
          </a:bodyPr>
          <a:lstStyle/>
          <a:p>
            <a:pPr algn="ctr"/>
            <a:r>
              <a:rPr lang="en-US" sz="1000" dirty="0" err="1">
                <a:solidFill>
                  <a:srgbClr val="333333"/>
                </a:solidFill>
                <a:latin typeface="Helvetica Neue"/>
              </a:rPr>
              <a:t>FindAnagrams</a:t>
            </a:r>
            <a:endParaRPr lang="en-US" sz="1000" b="0" dirty="0">
              <a:solidFill>
                <a:srgbClr val="333333"/>
              </a:solidFill>
              <a:latin typeface="Charcoal CY" charset="-52"/>
            </a:endParaRPr>
          </a:p>
        </p:txBody>
      </p:sp>
      <p:sp>
        <p:nvSpPr>
          <p:cNvPr id="641036" name="Text Box 12"/>
          <p:cNvSpPr txBox="1">
            <a:spLocks noChangeArrowheads="1"/>
          </p:cNvSpPr>
          <p:nvPr/>
        </p:nvSpPr>
        <p:spPr bwMode="auto">
          <a:xfrm>
            <a:off x="1536700" y="21977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tiles: </a:t>
            </a:r>
          </a:p>
        </p:txBody>
      </p:sp>
      <p:sp>
        <p:nvSpPr>
          <p:cNvPr id="641037" name="Text Box 13"/>
          <p:cNvSpPr txBox="1">
            <a:spLocks noChangeArrowheads="1"/>
          </p:cNvSpPr>
          <p:nvPr/>
        </p:nvSpPr>
        <p:spPr bwMode="auto">
          <a:xfrm>
            <a:off x="1536700" y="2197705"/>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ehprsyz</a:t>
            </a:r>
          </a:p>
        </p:txBody>
      </p:sp>
      <p:sp>
        <p:nvSpPr>
          <p:cNvPr id="641054" name="Text Box 30"/>
          <p:cNvSpPr txBox="1">
            <a:spLocks noChangeArrowheads="1"/>
          </p:cNvSpPr>
          <p:nvPr/>
        </p:nvSpPr>
        <p:spPr bwMode="auto">
          <a:xfrm>
            <a:off x="1536700" y="24009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zephyrs </a:t>
            </a:r>
          </a:p>
        </p:txBody>
      </p:sp>
      <p:sp>
        <p:nvSpPr>
          <p:cNvPr id="641056" name="Text Box 32"/>
          <p:cNvSpPr txBox="1">
            <a:spLocks noChangeArrowheads="1"/>
          </p:cNvSpPr>
          <p:nvPr/>
        </p:nvSpPr>
        <p:spPr bwMode="auto">
          <a:xfrm>
            <a:off x="1536700" y="26041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tiles: </a:t>
            </a:r>
          </a:p>
        </p:txBody>
      </p:sp>
      <p:sp>
        <p:nvSpPr>
          <p:cNvPr id="641057" name="Text Box 33"/>
          <p:cNvSpPr txBox="1">
            <a:spLocks noChangeArrowheads="1"/>
          </p:cNvSpPr>
          <p:nvPr/>
        </p:nvSpPr>
        <p:spPr bwMode="auto">
          <a:xfrm>
            <a:off x="1536700" y="2604105"/>
            <a:ext cx="58547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aeinstr</a:t>
            </a:r>
          </a:p>
        </p:txBody>
      </p:sp>
      <p:sp>
        <p:nvSpPr>
          <p:cNvPr id="641058" name="Text Box 34"/>
          <p:cNvSpPr txBox="1">
            <a:spLocks noChangeArrowheads="1"/>
          </p:cNvSpPr>
          <p:nvPr/>
        </p:nvSpPr>
        <p:spPr bwMode="auto">
          <a:xfrm>
            <a:off x="1536700" y="28073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anestri</a:t>
            </a:r>
          </a:p>
        </p:txBody>
      </p:sp>
      <p:sp>
        <p:nvSpPr>
          <p:cNvPr id="641060" name="Text Box 36"/>
          <p:cNvSpPr txBox="1">
            <a:spLocks noChangeArrowheads="1"/>
          </p:cNvSpPr>
          <p:nvPr/>
        </p:nvSpPr>
        <p:spPr bwMode="auto">
          <a:xfrm>
            <a:off x="1536700" y="30105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nastier</a:t>
            </a:r>
          </a:p>
        </p:txBody>
      </p:sp>
      <p:sp>
        <p:nvSpPr>
          <p:cNvPr id="641062" name="Text Box 38"/>
          <p:cNvSpPr txBox="1">
            <a:spLocks noChangeArrowheads="1"/>
          </p:cNvSpPr>
          <p:nvPr/>
        </p:nvSpPr>
        <p:spPr bwMode="auto">
          <a:xfrm>
            <a:off x="1536700" y="32137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ratines</a:t>
            </a:r>
          </a:p>
        </p:txBody>
      </p:sp>
      <p:sp>
        <p:nvSpPr>
          <p:cNvPr id="641064" name="Text Box 40"/>
          <p:cNvSpPr txBox="1">
            <a:spLocks noChangeArrowheads="1"/>
          </p:cNvSpPr>
          <p:nvPr/>
        </p:nvSpPr>
        <p:spPr bwMode="auto">
          <a:xfrm>
            <a:off x="1536700" y="34169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retains</a:t>
            </a:r>
          </a:p>
        </p:txBody>
      </p:sp>
      <p:sp>
        <p:nvSpPr>
          <p:cNvPr id="641066" name="Text Box 42"/>
          <p:cNvSpPr txBox="1">
            <a:spLocks noChangeArrowheads="1"/>
          </p:cNvSpPr>
          <p:nvPr/>
        </p:nvSpPr>
        <p:spPr bwMode="auto">
          <a:xfrm>
            <a:off x="1536700" y="36201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retinas</a:t>
            </a:r>
          </a:p>
        </p:txBody>
      </p:sp>
      <p:sp>
        <p:nvSpPr>
          <p:cNvPr id="641068" name="Text Box 44"/>
          <p:cNvSpPr txBox="1">
            <a:spLocks noChangeArrowheads="1"/>
          </p:cNvSpPr>
          <p:nvPr/>
        </p:nvSpPr>
        <p:spPr bwMode="auto">
          <a:xfrm>
            <a:off x="1536700" y="38233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retsina</a:t>
            </a:r>
          </a:p>
        </p:txBody>
      </p:sp>
      <p:sp>
        <p:nvSpPr>
          <p:cNvPr id="641070" name="Text Box 46"/>
          <p:cNvSpPr txBox="1">
            <a:spLocks noChangeArrowheads="1"/>
          </p:cNvSpPr>
          <p:nvPr/>
        </p:nvSpPr>
        <p:spPr bwMode="auto">
          <a:xfrm>
            <a:off x="1536700" y="40265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stainer</a:t>
            </a:r>
          </a:p>
        </p:txBody>
      </p:sp>
      <p:sp>
        <p:nvSpPr>
          <p:cNvPr id="641072" name="Text Box 48"/>
          <p:cNvSpPr txBox="1">
            <a:spLocks noChangeArrowheads="1"/>
          </p:cNvSpPr>
          <p:nvPr/>
        </p:nvSpPr>
        <p:spPr bwMode="auto">
          <a:xfrm>
            <a:off x="1536700" y="4229705"/>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stearin</a:t>
            </a:r>
          </a:p>
        </p:txBody>
      </p:sp>
      <p:sp>
        <p:nvSpPr>
          <p:cNvPr id="26" name="Rectangle 51"/>
          <p:cNvSpPr>
            <a:spLocks noChangeArrowheads="1"/>
          </p:cNvSpPr>
          <p:nvPr/>
        </p:nvSpPr>
        <p:spPr bwMode="auto">
          <a:xfrm>
            <a:off x="482600" y="4800600"/>
            <a:ext cx="8128000" cy="135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Generating all anagrams of a word is not a simple task.  Most solutions require some tricky recursion, but can you think of another way to solve this problem?</a:t>
            </a:r>
            <a:r>
              <a:rPr lang="en-US" sz="2400" b="0" dirty="0">
                <a:solidFill>
                  <a:srgbClr val="CCFFFF"/>
                </a:solidFill>
              </a:rPr>
              <a:t>  Hint: What if you had a function that sorts the letters in a word.  Would that help?</a:t>
            </a:r>
          </a:p>
        </p:txBody>
      </p:sp>
      <p:sp>
        <p:nvSpPr>
          <p:cNvPr id="641075" name="Rectangle 51"/>
          <p:cNvSpPr>
            <a:spLocks noChangeArrowheads="1"/>
          </p:cNvSpPr>
          <p:nvPr/>
        </p:nvSpPr>
        <p:spPr bwMode="auto">
          <a:xfrm>
            <a:off x="482600" y="4800600"/>
            <a:ext cx="8128000" cy="135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Generating all anagrams of a word is not a simple task.  Most solutions require some tricky recursion, but can you think of another way to solve this problem?  Hint: What if you had a function that sorts the letters in </a:t>
            </a:r>
            <a:r>
              <a:rPr lang="en-US" sz="2400" b="0">
                <a:solidFill>
                  <a:srgbClr val="000000"/>
                </a:solidFill>
              </a:rPr>
              <a:t>a word? </a:t>
            </a:r>
            <a:r>
              <a:rPr lang="en-US" sz="2400" b="0" dirty="0">
                <a:solidFill>
                  <a:srgbClr val="000000"/>
                </a:solidFill>
              </a:rPr>
              <a:t>Would that help?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410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41037">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500"/>
                                  </p:stCondLst>
                                  <p:childTnLst>
                                    <p:set>
                                      <p:cBhvr>
                                        <p:cTn id="13" dur="1" fill="hold">
                                          <p:stCondLst>
                                            <p:cond delay="499"/>
                                          </p:stCondLst>
                                        </p:cTn>
                                        <p:tgtEl>
                                          <p:spTgt spid="641054">
                                            <p:txEl>
                                              <p:pRg st="0" end="0"/>
                                            </p:txEl>
                                          </p:spTgt>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0"/>
                                  </p:stCondLst>
                                  <p:childTnLst>
                                    <p:set>
                                      <p:cBhvr>
                                        <p:cTn id="16" dur="1" fill="hold">
                                          <p:stCondLst>
                                            <p:cond delay="499"/>
                                          </p:stCondLst>
                                        </p:cTn>
                                        <p:tgtEl>
                                          <p:spTgt spid="64105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41057">
                                            <p:txEl>
                                              <p:pRg st="0" end="0"/>
                                            </p:txEl>
                                          </p:spTgt>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641058">
                                            <p:txEl>
                                              <p:pRg st="0" end="0"/>
                                            </p:txEl>
                                          </p:spTgt>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500"/>
                                  </p:stCondLst>
                                  <p:childTnLst>
                                    <p:set>
                                      <p:cBhvr>
                                        <p:cTn id="26" dur="1" fill="hold">
                                          <p:stCondLst>
                                            <p:cond delay="499"/>
                                          </p:stCondLst>
                                        </p:cTn>
                                        <p:tgtEl>
                                          <p:spTgt spid="641060">
                                            <p:txEl>
                                              <p:pRg st="0" end="0"/>
                                            </p:txEl>
                                          </p:spTgt>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0" nodeType="afterEffect">
                                  <p:stCondLst>
                                    <p:cond delay="500"/>
                                  </p:stCondLst>
                                  <p:childTnLst>
                                    <p:set>
                                      <p:cBhvr>
                                        <p:cTn id="29" dur="1" fill="hold">
                                          <p:stCondLst>
                                            <p:cond delay="499"/>
                                          </p:stCondLst>
                                        </p:cTn>
                                        <p:tgtEl>
                                          <p:spTgt spid="641062">
                                            <p:txEl>
                                              <p:pRg st="0" end="0"/>
                                            </p:txEl>
                                          </p:spTgt>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grpId="0" nodeType="afterEffect">
                                  <p:stCondLst>
                                    <p:cond delay="0"/>
                                  </p:stCondLst>
                                  <p:childTnLst>
                                    <p:set>
                                      <p:cBhvr>
                                        <p:cTn id="32" dur="1" fill="hold">
                                          <p:stCondLst>
                                            <p:cond delay="499"/>
                                          </p:stCondLst>
                                        </p:cTn>
                                        <p:tgtEl>
                                          <p:spTgt spid="641064">
                                            <p:txEl>
                                              <p:pRg st="0" end="0"/>
                                            </p:txEl>
                                          </p:spTgt>
                                        </p:tgtEl>
                                        <p:attrNameLst>
                                          <p:attrName>style.visibility</p:attrName>
                                        </p:attrNameLst>
                                      </p:cBhvr>
                                      <p:to>
                                        <p:strVal val="visible"/>
                                      </p:to>
                                    </p:set>
                                  </p:childTnLst>
                                </p:cTn>
                              </p:par>
                            </p:childTnLst>
                          </p:cTn>
                        </p:par>
                        <p:par>
                          <p:cTn id="33" fill="hold">
                            <p:stCondLst>
                              <p:cond delay="3500"/>
                            </p:stCondLst>
                            <p:childTnLst>
                              <p:par>
                                <p:cTn id="34" presetID="1" presetClass="entr" presetSubtype="0" fill="hold" grpId="0" nodeType="afterEffect">
                                  <p:stCondLst>
                                    <p:cond delay="0"/>
                                  </p:stCondLst>
                                  <p:childTnLst>
                                    <p:set>
                                      <p:cBhvr>
                                        <p:cTn id="35" dur="1" fill="hold">
                                          <p:stCondLst>
                                            <p:cond delay="499"/>
                                          </p:stCondLst>
                                        </p:cTn>
                                        <p:tgtEl>
                                          <p:spTgt spid="641066">
                                            <p:txEl>
                                              <p:pRg st="0" end="0"/>
                                            </p:txEl>
                                          </p:spTgt>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grpId="0" nodeType="afterEffect">
                                  <p:stCondLst>
                                    <p:cond delay="0"/>
                                  </p:stCondLst>
                                  <p:childTnLst>
                                    <p:set>
                                      <p:cBhvr>
                                        <p:cTn id="38" dur="1" fill="hold">
                                          <p:stCondLst>
                                            <p:cond delay="499"/>
                                          </p:stCondLst>
                                        </p:cTn>
                                        <p:tgtEl>
                                          <p:spTgt spid="641068">
                                            <p:txEl>
                                              <p:pRg st="0" end="0"/>
                                            </p:txEl>
                                          </p:spTgt>
                                        </p:tgtEl>
                                        <p:attrNameLst>
                                          <p:attrName>style.visibility</p:attrName>
                                        </p:attrNameLst>
                                      </p:cBhvr>
                                      <p:to>
                                        <p:strVal val="visible"/>
                                      </p:to>
                                    </p:set>
                                  </p:childTnLst>
                                </p:cTn>
                              </p:par>
                            </p:childTnLst>
                          </p:cTn>
                        </p:par>
                        <p:par>
                          <p:cTn id="39" fill="hold">
                            <p:stCondLst>
                              <p:cond delay="4500"/>
                            </p:stCondLst>
                            <p:childTnLst>
                              <p:par>
                                <p:cTn id="40" presetID="1" presetClass="entr" presetSubtype="0" fill="hold" grpId="0" nodeType="afterEffect">
                                  <p:stCondLst>
                                    <p:cond delay="200"/>
                                  </p:stCondLst>
                                  <p:childTnLst>
                                    <p:set>
                                      <p:cBhvr>
                                        <p:cTn id="41" dur="1" fill="hold">
                                          <p:stCondLst>
                                            <p:cond delay="499"/>
                                          </p:stCondLst>
                                        </p:cTn>
                                        <p:tgtEl>
                                          <p:spTgt spid="641070">
                                            <p:txEl>
                                              <p:pRg st="0" end="0"/>
                                            </p:txEl>
                                          </p:spTgt>
                                        </p:tgtEl>
                                        <p:attrNameLst>
                                          <p:attrName>style.visibility</p:attrName>
                                        </p:attrNameLst>
                                      </p:cBhvr>
                                      <p:to>
                                        <p:strVal val="visible"/>
                                      </p:to>
                                    </p:set>
                                  </p:childTnLst>
                                </p:cTn>
                              </p:par>
                            </p:childTnLst>
                          </p:cTn>
                        </p:par>
                        <p:par>
                          <p:cTn id="42" fill="hold">
                            <p:stCondLst>
                              <p:cond delay="5200"/>
                            </p:stCondLst>
                            <p:childTnLst>
                              <p:par>
                                <p:cTn id="43" presetID="1" presetClass="entr" presetSubtype="0" fill="hold" grpId="0" nodeType="afterEffect">
                                  <p:stCondLst>
                                    <p:cond delay="0"/>
                                  </p:stCondLst>
                                  <p:childTnLst>
                                    <p:set>
                                      <p:cBhvr>
                                        <p:cTn id="44" dur="1" fill="hold">
                                          <p:stCondLst>
                                            <p:cond delay="499"/>
                                          </p:stCondLst>
                                        </p:cTn>
                                        <p:tgtEl>
                                          <p:spTgt spid="641072">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41075">
                                            <p:txEl>
                                              <p:pRg st="0" end="0"/>
                                            </p:txEl>
                                          </p:spTgt>
                                        </p:tgtEl>
                                        <p:attrNameLst>
                                          <p:attrName>style.visibility</p:attrName>
                                        </p:attrNameLst>
                                      </p:cBhvr>
                                      <p:to>
                                        <p:strVal val="visible"/>
                                      </p:to>
                                    </p:set>
                                    <p:animEffect transition="in" filter="fade">
                                      <p:cBhvr>
                                        <p:cTn id="53" dur="1000"/>
                                        <p:tgtEl>
                                          <p:spTgt spid="641075">
                                            <p:txEl>
                                              <p:pRg st="0" end="0"/>
                                            </p:txEl>
                                          </p:spTgt>
                                        </p:tgtEl>
                                      </p:cBhvr>
                                    </p:animEffect>
                                  </p:childTnLst>
                                </p:cTn>
                              </p:par>
                            </p:childTnLst>
                          </p:cTn>
                        </p:par>
                        <p:par>
                          <p:cTn id="54" fill="hold">
                            <p:stCondLst>
                              <p:cond delay="1000"/>
                            </p:stCondLst>
                            <p:childTnLst>
                              <p:par>
                                <p:cTn id="55" presetID="1" presetClass="exit" presetSubtype="0" fill="hold" grpId="0" nodeType="afterEffect">
                                  <p:stCondLst>
                                    <p:cond delay="0"/>
                                  </p:stCondLst>
                                  <p:childTnLst>
                                    <p:set>
                                      <p:cBhvr>
                                        <p:cTn id="56" dur="1" fill="hold">
                                          <p:stCondLst>
                                            <p:cond delay="0"/>
                                          </p:stCondLst>
                                        </p:cTn>
                                        <p:tgtEl>
                                          <p:spTgt spid="2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6" grpId="0" build="p" autoUpdateAnimBg="0"/>
      <p:bldP spid="641037" grpId="0" build="p" autoUpdateAnimBg="0"/>
      <p:bldP spid="641054" grpId="0" build="p" autoUpdateAnimBg="0"/>
      <p:bldP spid="641056" grpId="0" build="p" autoUpdateAnimBg="0"/>
      <p:bldP spid="641057" grpId="0" build="p" autoUpdateAnimBg="0"/>
      <p:bldP spid="641058" grpId="0" build="p" autoUpdateAnimBg="0"/>
      <p:bldP spid="641060" grpId="0" build="p" autoUpdateAnimBg="0"/>
      <p:bldP spid="641062" grpId="0" build="p" autoUpdateAnimBg="0"/>
      <p:bldP spid="641064" grpId="0" build="p" autoUpdateAnimBg="0"/>
      <p:bldP spid="641066" grpId="0" build="p" autoUpdateAnimBg="0"/>
      <p:bldP spid="641068" grpId="0" build="p" autoUpdateAnimBg="0"/>
      <p:bldP spid="641070" grpId="0" build="p" autoUpdateAnimBg="0"/>
      <p:bldP spid="641072" grpId="0" build="p" autoUpdateAnimBg="0"/>
      <p:bldP spid="26" grpId="0" build="allAtOnce"/>
      <p:bldP spid="26" grpId="1" build="allAtOnce"/>
      <p:bldP spid="641075"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dirty="0">
                <a:solidFill>
                  <a:srgbClr val="FF0000"/>
                </a:solidFill>
              </a:rPr>
              <a:t>The End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Collection Classes</a:t>
            </a:r>
          </a:p>
        </p:txBody>
      </p:sp>
      <p:sp>
        <p:nvSpPr>
          <p:cNvPr id="606211" name="Rectangle 3"/>
          <p:cNvSpPr>
            <a:spLocks noChangeArrowheads="1"/>
          </p:cNvSpPr>
          <p:nvPr/>
        </p:nvSpPr>
        <p:spPr bwMode="auto">
          <a:xfrm>
            <a:off x="482600" y="1155700"/>
            <a:ext cx="8280400" cy="5321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altLang="zh-CN" sz="2400" b="0" dirty="0">
                <a:solidFill>
                  <a:srgbClr val="000000"/>
                </a:solidFill>
              </a:rPr>
              <a:t>The classes that contain collections of other objects are called </a:t>
            </a:r>
            <a:r>
              <a:rPr lang="en-US" altLang="zh-CN" sz="2400" i="1" dirty="0">
                <a:solidFill>
                  <a:srgbClr val="FF0000"/>
                </a:solidFill>
              </a:rPr>
              <a:t>containers</a:t>
            </a:r>
            <a:r>
              <a:rPr lang="en-US" altLang="zh-CN" sz="2400" b="0" i="1" dirty="0">
                <a:solidFill>
                  <a:srgbClr val="000000"/>
                </a:solidFill>
              </a:rPr>
              <a:t> </a:t>
            </a:r>
            <a:r>
              <a:rPr lang="en-US" altLang="zh-CN" sz="2400" b="0" dirty="0">
                <a:solidFill>
                  <a:srgbClr val="000000"/>
                </a:solidFill>
              </a:rPr>
              <a:t>or </a:t>
            </a:r>
            <a:r>
              <a:rPr lang="en-US" altLang="zh-CN" sz="2400" i="1" dirty="0">
                <a:solidFill>
                  <a:srgbClr val="FF0000"/>
                </a:solidFill>
              </a:rPr>
              <a:t>collection</a:t>
            </a:r>
            <a:r>
              <a:rPr lang="en-US" altLang="zh-CN" sz="2400" b="0" dirty="0">
                <a:solidFill>
                  <a:srgbClr val="000000"/>
                </a:solidFill>
              </a:rPr>
              <a:t> classes.</a:t>
            </a:r>
          </a:p>
          <a:p>
            <a:pPr marL="342900" indent="-342900">
              <a:lnSpc>
                <a:spcPct val="85000"/>
              </a:lnSpc>
              <a:spcAft>
                <a:spcPts val="1200"/>
              </a:spcAft>
              <a:buFontTx/>
              <a:buChar char="•"/>
            </a:pPr>
            <a:r>
              <a:rPr lang="en-US" altLang="zh-CN" sz="2400" b="0" dirty="0">
                <a:solidFill>
                  <a:srgbClr val="000000"/>
                </a:solidFill>
              </a:rPr>
              <a:t>Collection classes specify the type of objects they contain (</a:t>
            </a:r>
            <a:r>
              <a:rPr lang="en-US" altLang="zh-CN" sz="2400" b="0" dirty="0">
                <a:solidFill>
                  <a:srgbClr val="FF0000"/>
                </a:solidFill>
              </a:rPr>
              <a:t>base/element type</a:t>
            </a:r>
            <a:r>
              <a:rPr lang="en-US" altLang="zh-CN" sz="2400" b="0" dirty="0"/>
              <a:t>)</a:t>
            </a:r>
            <a:r>
              <a:rPr lang="en-US" altLang="zh-CN" sz="2400" b="0" dirty="0">
                <a:solidFill>
                  <a:srgbClr val="FF0000"/>
                </a:solidFill>
              </a:rPr>
              <a:t> </a:t>
            </a:r>
            <a:r>
              <a:rPr lang="en-US" altLang="zh-CN" sz="2400" b="0" dirty="0">
                <a:solidFill>
                  <a:srgbClr val="000000"/>
                </a:solidFill>
              </a:rPr>
              <a:t>by including the type name in angle brackets following the class name.</a:t>
            </a:r>
          </a:p>
          <a:p>
            <a:pPr marL="342900" indent="-342900">
              <a:lnSpc>
                <a:spcPct val="85000"/>
              </a:lnSpc>
              <a:spcAft>
                <a:spcPts val="1200"/>
              </a:spcAft>
              <a:buFontTx/>
              <a:buChar char="•"/>
            </a:pPr>
            <a:r>
              <a:rPr lang="en-US" altLang="zh-CN" sz="2400" b="0" dirty="0">
                <a:solidFill>
                  <a:srgbClr val="000000"/>
                </a:solidFill>
              </a:rPr>
              <a:t>Separating the behavior of a class from its underlying implementation is a fundamental precept of object-oriented programming.  As a design strategy, it offers the following advantages:</a:t>
            </a:r>
          </a:p>
          <a:p>
            <a:pPr marL="800100" lvl="1" indent="-342900">
              <a:lnSpc>
                <a:spcPct val="85000"/>
              </a:lnSpc>
              <a:spcAft>
                <a:spcPts val="1200"/>
              </a:spcAft>
              <a:buFont typeface="Times New Roman" panose="02020603050405020304" pitchFamily="18" charset="0"/>
              <a:buChar char="–"/>
            </a:pPr>
            <a:r>
              <a:rPr lang="en-US" altLang="zh-CN" sz="2400" i="1" dirty="0">
                <a:solidFill>
                  <a:srgbClr val="FF0000"/>
                </a:solidFill>
              </a:rPr>
              <a:t>Simplicity</a:t>
            </a:r>
            <a:r>
              <a:rPr lang="en-US" altLang="zh-CN" sz="2400" b="0" dirty="0">
                <a:solidFill>
                  <a:srgbClr val="000000"/>
                </a:solidFill>
              </a:rPr>
              <a:t>: fewer details for the client to understand.</a:t>
            </a:r>
          </a:p>
          <a:p>
            <a:pPr marL="800100" lvl="1" indent="-342900">
              <a:lnSpc>
                <a:spcPct val="85000"/>
              </a:lnSpc>
              <a:spcAft>
                <a:spcPts val="1200"/>
              </a:spcAft>
              <a:buFont typeface="Times New Roman" panose="02020603050405020304" pitchFamily="18" charset="0"/>
              <a:buChar char="–"/>
            </a:pPr>
            <a:r>
              <a:rPr lang="en-US" altLang="zh-CN" sz="2400" i="1" dirty="0">
                <a:solidFill>
                  <a:srgbClr val="FF0000"/>
                </a:solidFill>
              </a:rPr>
              <a:t>Flexibility</a:t>
            </a:r>
            <a:r>
              <a:rPr lang="en-US" altLang="zh-CN" sz="2400" b="0" dirty="0">
                <a:solidFill>
                  <a:srgbClr val="000000"/>
                </a:solidFill>
              </a:rPr>
              <a:t>: free to change underlying implementation as long as the interface remains the same.</a:t>
            </a:r>
          </a:p>
          <a:p>
            <a:pPr marL="800100" lvl="1" indent="-342900">
              <a:lnSpc>
                <a:spcPct val="85000"/>
              </a:lnSpc>
              <a:spcAft>
                <a:spcPts val="1200"/>
              </a:spcAft>
              <a:buFont typeface="Times New Roman" panose="02020603050405020304" pitchFamily="18" charset="0"/>
              <a:buChar char="–"/>
            </a:pPr>
            <a:r>
              <a:rPr lang="en-US" altLang="zh-CN" sz="2400" i="1" dirty="0">
                <a:solidFill>
                  <a:srgbClr val="FF0000"/>
                </a:solidFill>
              </a:rPr>
              <a:t>Security</a:t>
            </a:r>
            <a:r>
              <a:rPr lang="en-US" altLang="zh-CN" sz="2400" b="0" dirty="0">
                <a:solidFill>
                  <a:srgbClr val="000000"/>
                </a:solidFill>
              </a:rPr>
              <a:t>: prevents the client from changing the values in the underlying data structure in unexpected ways.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2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2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62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62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62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Principles of Interface Design</a:t>
            </a:r>
            <a:endParaRPr lang="en-US" sz="4000" dirty="0">
              <a:solidFill>
                <a:schemeClr val="tx1"/>
              </a:solidFill>
            </a:endParaRPr>
          </a:p>
        </p:txBody>
      </p:sp>
      <p:sp>
        <p:nvSpPr>
          <p:cNvPr id="692486" name="Rectangle 262"/>
          <p:cNvSpPr>
            <a:spLocks noChangeArrowheads="1"/>
          </p:cNvSpPr>
          <p:nvPr/>
        </p:nvSpPr>
        <p:spPr bwMode="auto">
          <a:xfrm>
            <a:off x="482600" y="1170820"/>
            <a:ext cx="8128000" cy="538238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ct val="20000"/>
              </a:spcAft>
              <a:buClrTx/>
              <a:buSzTx/>
              <a:buFontTx/>
              <a:buChar char="•"/>
              <a:tabLst/>
              <a:defRPr/>
            </a:pP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Unified</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Every library should define a </a:t>
            </a:r>
            <a:r>
              <a:rPr kumimoji="0" lang="en-US" sz="2200" b="0" i="0" u="none" strike="noStrike" kern="1200" cap="none" spc="0" normalizeH="0" baseline="0" noProof="0" dirty="0">
                <a:ln>
                  <a:noFill/>
                </a:ln>
                <a:solidFill>
                  <a:srgbClr val="FF0000"/>
                </a:solidFill>
                <a:effectLst/>
                <a:uLnTx/>
                <a:uFillTx/>
                <a:latin typeface="Times New Roman" charset="0"/>
                <a:ea typeface="+mn-ea"/>
                <a:cs typeface="+mn-cs"/>
              </a:rPr>
              <a:t>consistent abstraction</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with a clear </a:t>
            </a:r>
            <a:r>
              <a:rPr kumimoji="0" lang="en-US" sz="2200" b="0" i="0" u="none" strike="noStrike" kern="1200" cap="none" spc="0" normalizeH="0" baseline="0" noProof="0" dirty="0">
                <a:ln>
                  <a:noFill/>
                </a:ln>
                <a:solidFill>
                  <a:srgbClr val="FF0000"/>
                </a:solidFill>
                <a:effectLst/>
                <a:uLnTx/>
                <a:uFillTx/>
                <a:latin typeface="Times New Roman" charset="0"/>
                <a:ea typeface="+mn-ea"/>
                <a:cs typeface="+mn-cs"/>
              </a:rPr>
              <a:t>unifying theme</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If a function does not fit within that theme, it should not be part of the interface.</a:t>
            </a:r>
          </a:p>
          <a:p>
            <a:pPr marL="342900" marR="0" lvl="0" indent="-342900" algn="l" defTabSz="914400" rtl="0" eaLnBrk="0" fontAlgn="base" latinLnBrk="0" hangingPunct="0">
              <a:lnSpc>
                <a:spcPct val="85000"/>
              </a:lnSpc>
              <a:spcBef>
                <a:spcPct val="0"/>
              </a:spcBef>
              <a:spcAft>
                <a:spcPct val="20000"/>
              </a:spcAft>
              <a:buClrTx/>
              <a:buSzTx/>
              <a:buFontTx/>
              <a:buChar char="•"/>
              <a:tabLst/>
              <a:defRPr/>
            </a:pP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Simple</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The interface design should simplify things for the client. To the extent that the underlying implementation is itself complex, </a:t>
            </a:r>
            <a:r>
              <a:rPr kumimoji="0" lang="en-US" sz="2200" b="0" i="0" u="none" strike="noStrike" kern="1200" cap="none" spc="0" normalizeH="0" baseline="0" noProof="0" dirty="0">
                <a:ln>
                  <a:noFill/>
                </a:ln>
                <a:solidFill>
                  <a:srgbClr val="FF0000"/>
                </a:solidFill>
                <a:effectLst/>
                <a:uLnTx/>
                <a:uFillTx/>
                <a:latin typeface="Times New Roman" charset="0"/>
                <a:ea typeface="+mn-ea"/>
                <a:cs typeface="+mn-cs"/>
              </a:rPr>
              <a:t>the interface must seek to hide that complexity</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a:t>
            </a:r>
          </a:p>
          <a:p>
            <a:pPr marL="342900" marR="0" lvl="0" indent="-342900" algn="l" defTabSz="914400" rtl="0" eaLnBrk="0" fontAlgn="base" latinLnBrk="0" hangingPunct="0">
              <a:lnSpc>
                <a:spcPct val="85000"/>
              </a:lnSpc>
              <a:spcBef>
                <a:spcPct val="0"/>
              </a:spcBef>
              <a:spcAft>
                <a:spcPct val="20000"/>
              </a:spcAft>
              <a:buClrTx/>
              <a:buSzTx/>
              <a:buFontTx/>
              <a:buChar char="•"/>
              <a:tabLst/>
              <a:defRPr/>
            </a:pP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Sufficient</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For clients to adopt a library, it must provide functions that </a:t>
            </a:r>
            <a:r>
              <a:rPr kumimoji="0" lang="en-US" sz="2200" b="0" i="0" u="none" strike="noStrike" kern="1200" cap="none" spc="0" normalizeH="0" baseline="0" noProof="0" dirty="0">
                <a:ln>
                  <a:noFill/>
                </a:ln>
                <a:solidFill>
                  <a:srgbClr val="FF0000"/>
                </a:solidFill>
                <a:effectLst/>
                <a:uLnTx/>
                <a:uFillTx/>
                <a:latin typeface="Times New Roman" charset="0"/>
                <a:ea typeface="+mn-ea"/>
                <a:cs typeface="+mn-cs"/>
              </a:rPr>
              <a:t>meet their needs</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If some critical operation is missing, clients may decide to abandon it and develop their own tools. </a:t>
            </a:r>
          </a:p>
          <a:p>
            <a:pPr marL="342900" marR="0" lvl="0" indent="-342900" algn="l" defTabSz="914400" rtl="0" eaLnBrk="0" fontAlgn="base" latinLnBrk="0" hangingPunct="0">
              <a:lnSpc>
                <a:spcPct val="85000"/>
              </a:lnSpc>
              <a:spcBef>
                <a:spcPct val="0"/>
              </a:spcBef>
              <a:spcAft>
                <a:spcPct val="20000"/>
              </a:spcAft>
              <a:buClrTx/>
              <a:buSzTx/>
              <a:buFontTx/>
              <a:buChar char="•"/>
              <a:tabLst/>
              <a:defRPr/>
            </a:pP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Flexible</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A well-designed library should be </a:t>
            </a:r>
            <a:r>
              <a:rPr kumimoji="0" lang="en-US" sz="2200" b="0" i="0" u="none" strike="noStrike" kern="1200" cap="none" spc="0" normalizeH="0" baseline="0" noProof="0" dirty="0">
                <a:ln>
                  <a:noFill/>
                </a:ln>
                <a:solidFill>
                  <a:srgbClr val="FF0000"/>
                </a:solidFill>
                <a:effectLst/>
                <a:uLnTx/>
                <a:uFillTx/>
                <a:latin typeface="Times New Roman" charset="0"/>
                <a:ea typeface="+mn-ea"/>
                <a:cs typeface="+mn-cs"/>
              </a:rPr>
              <a:t>general enough</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to meet the needs of many different clients.  A library that offers narrowly defined operations for one client is not nearly as useful as one that can be used in many different situations.</a:t>
            </a:r>
          </a:p>
          <a:p>
            <a:pPr marL="342900" marR="0" lvl="0" indent="-342900" algn="l" defTabSz="914400" rtl="0" eaLnBrk="0" fontAlgn="base" latinLnBrk="0" hangingPunct="0">
              <a:lnSpc>
                <a:spcPct val="85000"/>
              </a:lnSpc>
              <a:spcBef>
                <a:spcPct val="0"/>
              </a:spcBef>
              <a:spcAft>
                <a:spcPct val="20000"/>
              </a:spcAft>
              <a:buClrTx/>
              <a:buSzTx/>
              <a:buFontTx/>
              <a:buChar char="•"/>
              <a:tabLst/>
              <a:defRPr/>
            </a:pP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Stable</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The functions defined in a class exported by a library should </a:t>
            </a:r>
            <a:r>
              <a:rPr kumimoji="0" lang="en-US" sz="2200" b="0" i="0" u="none" strike="noStrike" kern="1200" cap="none" spc="0" normalizeH="0" baseline="0" noProof="0" dirty="0">
                <a:ln>
                  <a:noFill/>
                </a:ln>
                <a:solidFill>
                  <a:srgbClr val="FF0000"/>
                </a:solidFill>
                <a:effectLst/>
                <a:uLnTx/>
                <a:uFillTx/>
                <a:latin typeface="Times New Roman" charset="0"/>
                <a:ea typeface="+mn-ea"/>
                <a:cs typeface="+mn-cs"/>
              </a:rPr>
              <a:t>maintain</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precisely the same structure and effect, even as the library evolves.  Making changes in the behavior of a library forces clients to change their programs, which reduces its utility.</a:t>
            </a:r>
          </a:p>
        </p:txBody>
      </p:sp>
      <p:sp>
        <p:nvSpPr>
          <p:cNvPr id="2" name="爆炸形: 8 pt  1">
            <a:extLst>
              <a:ext uri="{FF2B5EF4-FFF2-40B4-BE49-F238E27FC236}">
                <a16:creationId xmlns:a16="http://schemas.microsoft.com/office/drawing/2014/main" id="{555E4B6F-DCC3-471F-9EBC-AE98F5DCFD6C}"/>
              </a:ext>
            </a:extLst>
          </p:cNvPr>
          <p:cNvSpPr/>
          <p:nvPr/>
        </p:nvSpPr>
        <p:spPr bwMode="auto">
          <a:xfrm>
            <a:off x="7620000" y="76200"/>
            <a:ext cx="1447800" cy="762000"/>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charset="0"/>
              </a:rPr>
              <a:t>Flashback</a:t>
            </a:r>
            <a:endParaRPr kumimoji="0" lang="zh-CN" altLang="en-US" sz="12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54561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24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924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924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924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486"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4000" i="1" dirty="0">
                <a:solidFill>
                  <a:srgbClr val="FF0000"/>
                </a:solidFill>
              </a:rPr>
              <a:t>Stanford</a:t>
            </a:r>
            <a:r>
              <a:rPr lang="en-US" sz="4000" dirty="0">
                <a:solidFill>
                  <a:srgbClr val="FF0000"/>
                </a:solidFill>
              </a:rPr>
              <a:t> Collection Classes</a:t>
            </a:r>
          </a:p>
        </p:txBody>
      </p:sp>
      <p:sp>
        <p:nvSpPr>
          <p:cNvPr id="579588" name="Rectangle 4"/>
          <p:cNvSpPr>
            <a:spLocks noChangeArrowheads="1"/>
          </p:cNvSpPr>
          <p:nvPr/>
        </p:nvSpPr>
        <p:spPr bwMode="auto">
          <a:xfrm>
            <a:off x="482600" y="1219200"/>
            <a:ext cx="8204200" cy="53340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altLang="zh-CN" sz="2400" b="0" dirty="0"/>
              <a:t>The </a:t>
            </a:r>
            <a:r>
              <a:rPr lang="en-US" altLang="zh-CN" sz="2400" b="0" dirty="0">
                <a:solidFill>
                  <a:srgbClr val="FF0000"/>
                </a:solidFill>
              </a:rPr>
              <a:t>Stanford</a:t>
            </a:r>
            <a:r>
              <a:rPr lang="en-US" altLang="zh-CN" sz="2400" b="0" dirty="0"/>
              <a:t> C++ Library </a:t>
            </a:r>
            <a:r>
              <a:rPr lang="en-US" altLang="zh-CN" sz="2400" b="0" dirty="0">
                <a:solidFill>
                  <a:srgbClr val="000000"/>
                </a:solidFill>
              </a:rPr>
              <a:t>includes the </a:t>
            </a:r>
            <a:r>
              <a:rPr lang="en-US" altLang="zh-CN" sz="2400" b="0" dirty="0">
                <a:solidFill>
                  <a:srgbClr val="FF0000"/>
                </a:solidFill>
              </a:rPr>
              <a:t>simplified</a:t>
            </a:r>
            <a:r>
              <a:rPr lang="en-US" altLang="zh-CN" sz="2400" b="0" dirty="0">
                <a:solidFill>
                  <a:srgbClr val="000000"/>
                </a:solidFill>
              </a:rPr>
              <a:t> version of such containers of the </a:t>
            </a:r>
            <a:r>
              <a:rPr lang="en-US" altLang="zh-CN" sz="2400" b="0" dirty="0">
                <a:solidFill>
                  <a:srgbClr val="FF0000"/>
                </a:solidFill>
              </a:rPr>
              <a:t>Standard</a:t>
            </a:r>
            <a:r>
              <a:rPr lang="en-US" altLang="zh-CN" sz="2400" b="0" dirty="0"/>
              <a:t> C++ Libraries, such as:</a:t>
            </a: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Here are some general guidelines for using these classes:</a:t>
            </a:r>
          </a:p>
          <a:p>
            <a:pPr marL="742950" lvl="1" indent="-285750">
              <a:lnSpc>
                <a:spcPct val="85000"/>
              </a:lnSpc>
              <a:spcAft>
                <a:spcPts val="600"/>
              </a:spcAft>
              <a:buFontTx/>
              <a:buChar char="–"/>
            </a:pPr>
            <a:r>
              <a:rPr lang="en-US" altLang="zh-CN" sz="2400" b="0" dirty="0">
                <a:solidFill>
                  <a:srgbClr val="000000"/>
                </a:solidFill>
                <a:ea typeface="ＭＳ Ｐゴシック" charset="-128"/>
              </a:rPr>
              <a:t>These classes represent </a:t>
            </a:r>
            <a:r>
              <a:rPr lang="en-US" altLang="zh-CN" sz="2400" i="1" dirty="0">
                <a:solidFill>
                  <a:srgbClr val="FF0000"/>
                </a:solidFill>
                <a:ea typeface="ＭＳ Ｐゴシック" charset="-128"/>
              </a:rPr>
              <a:t>ADTs</a:t>
            </a:r>
            <a:r>
              <a:rPr lang="en-US" altLang="zh-CN" sz="2400" b="0" i="1" dirty="0">
                <a:solidFill>
                  <a:srgbClr val="000000"/>
                </a:solidFill>
                <a:ea typeface="ＭＳ Ｐゴシック" charset="-128"/>
              </a:rPr>
              <a:t> </a:t>
            </a:r>
            <a:r>
              <a:rPr lang="en-US" altLang="zh-CN" sz="2400" b="0" dirty="0">
                <a:solidFill>
                  <a:srgbClr val="000000"/>
                </a:solidFill>
                <a:ea typeface="ＭＳ Ｐゴシック" charset="-128"/>
              </a:rPr>
              <a:t>whose details are hidden.</a:t>
            </a:r>
          </a:p>
          <a:p>
            <a:pPr marL="742950" lvl="1" indent="-285750">
              <a:lnSpc>
                <a:spcPct val="85000"/>
              </a:lnSpc>
              <a:spcAft>
                <a:spcPts val="600"/>
              </a:spcAft>
              <a:buFontTx/>
              <a:buChar char="–"/>
            </a:pPr>
            <a:r>
              <a:rPr lang="en-US" altLang="zh-CN" sz="2400" b="0" dirty="0">
                <a:solidFill>
                  <a:srgbClr val="000000"/>
                </a:solidFill>
                <a:ea typeface="ＭＳ Ｐゴシック" charset="-128"/>
              </a:rPr>
              <a:t>Each class (except </a:t>
            </a:r>
            <a:r>
              <a:rPr lang="en-US" altLang="zh-CN" sz="2000" dirty="0">
                <a:solidFill>
                  <a:srgbClr val="000000"/>
                </a:solidFill>
                <a:latin typeface="Courier New"/>
                <a:ea typeface="ＭＳ Ｐゴシック" charset="-128"/>
                <a:cs typeface="Courier New"/>
              </a:rPr>
              <a:t>Lexicon</a:t>
            </a:r>
            <a:r>
              <a:rPr lang="en-US" altLang="zh-CN" sz="2400" b="0" dirty="0">
                <a:solidFill>
                  <a:srgbClr val="000000"/>
                </a:solidFill>
                <a:ea typeface="ＭＳ Ｐゴシック" charset="-128"/>
              </a:rPr>
              <a:t>) requires </a:t>
            </a:r>
            <a:r>
              <a:rPr lang="en-US" altLang="zh-CN" sz="2400" i="1" dirty="0">
                <a:solidFill>
                  <a:srgbClr val="FF0000"/>
                </a:solidFill>
                <a:ea typeface="ＭＳ Ｐゴシック" charset="-128"/>
              </a:rPr>
              <a:t>type</a:t>
            </a:r>
            <a:r>
              <a:rPr lang="en-US" altLang="zh-CN" sz="2400" b="0" dirty="0">
                <a:ea typeface="ＭＳ Ｐゴシック" charset="-128"/>
              </a:rPr>
              <a:t> parameters</a:t>
            </a:r>
            <a:r>
              <a:rPr lang="en-US" altLang="zh-CN" sz="2400" b="0" dirty="0">
                <a:solidFill>
                  <a:srgbClr val="000000"/>
                </a:solidFill>
                <a:ea typeface="ＭＳ Ｐゴシック" charset="-128"/>
              </a:rPr>
              <a:t>.</a:t>
            </a:r>
          </a:p>
          <a:p>
            <a:pPr marL="742950" lvl="1" indent="-285750">
              <a:lnSpc>
                <a:spcPct val="85000"/>
              </a:lnSpc>
              <a:spcAft>
                <a:spcPts val="600"/>
              </a:spcAft>
              <a:buFontTx/>
              <a:buChar char="–"/>
            </a:pPr>
            <a:r>
              <a:rPr lang="en-US" altLang="zh-CN" sz="2400" b="0" dirty="0">
                <a:solidFill>
                  <a:srgbClr val="000000"/>
                </a:solidFill>
                <a:ea typeface="ＭＳ Ｐゴシック" charset="-128"/>
              </a:rPr>
              <a:t>Declaring variables of these types always invokes a class </a:t>
            </a:r>
            <a:r>
              <a:rPr lang="en-US" altLang="zh-CN" sz="2400" i="1" dirty="0">
                <a:solidFill>
                  <a:srgbClr val="FF0000"/>
                </a:solidFill>
                <a:ea typeface="ＭＳ Ｐゴシック" charset="-128"/>
              </a:rPr>
              <a:t>constructor</a:t>
            </a:r>
            <a:r>
              <a:rPr lang="en-US" altLang="zh-CN" sz="2400" b="0" i="1" dirty="0">
                <a:solidFill>
                  <a:srgbClr val="000000"/>
                </a:solidFill>
                <a:ea typeface="ＭＳ Ｐゴシック" charset="-128"/>
              </a:rPr>
              <a:t>.</a:t>
            </a:r>
          </a:p>
          <a:p>
            <a:pPr marL="742950" lvl="1" indent="-285750">
              <a:lnSpc>
                <a:spcPct val="85000"/>
              </a:lnSpc>
              <a:spcAft>
                <a:spcPts val="600"/>
              </a:spcAft>
              <a:buFontTx/>
              <a:buChar char="–"/>
            </a:pPr>
            <a:r>
              <a:rPr lang="en-US" altLang="zh-CN" sz="2400" b="0" dirty="0">
                <a:solidFill>
                  <a:srgbClr val="000000"/>
                </a:solidFill>
                <a:ea typeface="ＭＳ Ｐゴシック" charset="-128"/>
              </a:rPr>
              <a:t>Any memory for these objects is </a:t>
            </a:r>
            <a:r>
              <a:rPr lang="en-US" altLang="zh-CN" sz="2400" i="1" dirty="0">
                <a:solidFill>
                  <a:srgbClr val="FF0000"/>
                </a:solidFill>
                <a:ea typeface="ＭＳ Ｐゴシック" charset="-128"/>
              </a:rPr>
              <a:t>freed (automatically)</a:t>
            </a:r>
            <a:r>
              <a:rPr lang="en-US" altLang="zh-CN" sz="2400" b="0" dirty="0">
                <a:solidFill>
                  <a:srgbClr val="000000"/>
                </a:solidFill>
                <a:ea typeface="ＭＳ Ｐゴシック" charset="-128"/>
              </a:rPr>
              <a:t> when its declaration scope ends.</a:t>
            </a:r>
          </a:p>
          <a:p>
            <a:pPr marL="742950" lvl="1" indent="-285750">
              <a:lnSpc>
                <a:spcPct val="85000"/>
              </a:lnSpc>
              <a:spcAft>
                <a:spcPts val="600"/>
              </a:spcAft>
              <a:buFontTx/>
              <a:buChar char="–"/>
            </a:pPr>
            <a:r>
              <a:rPr lang="en-US" altLang="zh-CN" sz="2400" b="0" dirty="0">
                <a:solidFill>
                  <a:srgbClr val="000000"/>
                </a:solidFill>
                <a:ea typeface="ＭＳ Ｐゴシック" charset="-128"/>
              </a:rPr>
              <a:t>Assigning one value to another </a:t>
            </a:r>
            <a:r>
              <a:rPr lang="en-US" altLang="zh-CN" sz="2400" i="1" dirty="0">
                <a:solidFill>
                  <a:srgbClr val="FF0000"/>
                </a:solidFill>
                <a:ea typeface="ＭＳ Ｐゴシック" charset="-128"/>
              </a:rPr>
              <a:t>copies</a:t>
            </a:r>
            <a:r>
              <a:rPr lang="en-US" altLang="zh-CN" sz="2400" b="0" dirty="0">
                <a:solidFill>
                  <a:srgbClr val="000000"/>
                </a:solidFill>
                <a:ea typeface="ＭＳ Ｐゴシック" charset="-128"/>
              </a:rPr>
              <a:t> the entire structure.</a:t>
            </a:r>
          </a:p>
          <a:p>
            <a:pPr marL="742950" lvl="1" indent="-285750">
              <a:lnSpc>
                <a:spcPct val="85000"/>
              </a:lnSpc>
              <a:spcAft>
                <a:spcPts val="600"/>
              </a:spcAft>
              <a:buFontTx/>
              <a:buChar char="–"/>
            </a:pPr>
            <a:r>
              <a:rPr lang="en-US" altLang="zh-CN" sz="2400" b="0" dirty="0">
                <a:solidFill>
                  <a:srgbClr val="000000"/>
                </a:solidFill>
                <a:ea typeface="ＭＳ Ｐゴシック" charset="-128"/>
              </a:rPr>
              <a:t>To avoid copying, these structures are usually passed </a:t>
            </a:r>
            <a:r>
              <a:rPr lang="en-US" altLang="zh-CN" sz="2400" i="1" dirty="0">
                <a:solidFill>
                  <a:srgbClr val="FF0000"/>
                </a:solidFill>
                <a:ea typeface="ＭＳ Ｐゴシック" charset="-128"/>
              </a:rPr>
              <a:t>by reference</a:t>
            </a:r>
            <a:r>
              <a:rPr lang="en-US" altLang="zh-CN" sz="2400" b="0" dirty="0">
                <a:solidFill>
                  <a:srgbClr val="000000"/>
                </a:solidFill>
                <a:ea typeface="ＭＳ Ｐゴシック" charset="-128"/>
              </a:rPr>
              <a:t>.</a:t>
            </a:r>
          </a:p>
        </p:txBody>
      </p:sp>
      <p:sp>
        <p:nvSpPr>
          <p:cNvPr id="6" name="TextBox 5"/>
          <p:cNvSpPr txBox="1"/>
          <p:nvPr/>
        </p:nvSpPr>
        <p:spPr>
          <a:xfrm>
            <a:off x="914400" y="1988403"/>
            <a:ext cx="1049867" cy="830997"/>
          </a:xfrm>
          <a:prstGeom prst="rect">
            <a:avLst/>
          </a:prstGeom>
          <a:solidFill>
            <a:schemeClr val="bg1"/>
          </a:solidFill>
          <a:ln>
            <a:solidFill>
              <a:schemeClr val="tx1"/>
            </a:solidFill>
          </a:ln>
        </p:spPr>
        <p:txBody>
          <a:bodyPr wrap="square" rtlCol="0">
            <a:spAutoFit/>
          </a:bodyPr>
          <a:lstStyle/>
          <a:p>
            <a:pPr algn="ctr"/>
            <a:endParaRPr lang="en-US" sz="1600" dirty="0">
              <a:solidFill>
                <a:srgbClr val="000000"/>
              </a:solidFill>
              <a:latin typeface="Courier New"/>
              <a:cs typeface="Courier New"/>
            </a:endParaRPr>
          </a:p>
          <a:p>
            <a:pPr algn="ctr"/>
            <a:r>
              <a:rPr lang="en-US" sz="1600" dirty="0">
                <a:solidFill>
                  <a:srgbClr val="000000"/>
                </a:solidFill>
                <a:latin typeface="Courier New"/>
                <a:cs typeface="Courier New"/>
              </a:rPr>
              <a:t>Vector</a:t>
            </a:r>
          </a:p>
          <a:p>
            <a:pPr algn="ctr"/>
            <a:endParaRPr lang="en-US" sz="1600" dirty="0">
              <a:solidFill>
                <a:srgbClr val="000000"/>
              </a:solidFill>
              <a:latin typeface="Courier New"/>
              <a:cs typeface="Courier New"/>
            </a:endParaRPr>
          </a:p>
        </p:txBody>
      </p:sp>
      <p:sp>
        <p:nvSpPr>
          <p:cNvPr id="9" name="TextBox 8"/>
          <p:cNvSpPr txBox="1"/>
          <p:nvPr/>
        </p:nvSpPr>
        <p:spPr>
          <a:xfrm>
            <a:off x="2040638" y="1988403"/>
            <a:ext cx="1049867" cy="830997"/>
          </a:xfrm>
          <a:prstGeom prst="rect">
            <a:avLst/>
          </a:prstGeom>
          <a:solidFill>
            <a:schemeClr val="bg1"/>
          </a:solidFill>
          <a:ln>
            <a:solidFill>
              <a:schemeClr val="tx1"/>
            </a:solidFill>
          </a:ln>
        </p:spPr>
        <p:txBody>
          <a:bodyPr wrap="square" rtlCol="0">
            <a:spAutoFit/>
          </a:bodyPr>
          <a:lstStyle/>
          <a:p>
            <a:pPr algn="ctr"/>
            <a:endParaRPr lang="en-US" sz="1600" dirty="0">
              <a:solidFill>
                <a:srgbClr val="000000"/>
              </a:solidFill>
              <a:latin typeface="Courier New"/>
              <a:cs typeface="Courier New"/>
            </a:endParaRPr>
          </a:p>
          <a:p>
            <a:pPr algn="ctr"/>
            <a:r>
              <a:rPr lang="en-US" sz="1600" dirty="0">
                <a:solidFill>
                  <a:srgbClr val="000000"/>
                </a:solidFill>
                <a:latin typeface="Courier New"/>
                <a:cs typeface="Courier New"/>
              </a:rPr>
              <a:t>Grid</a:t>
            </a:r>
          </a:p>
          <a:p>
            <a:pPr algn="ctr"/>
            <a:endParaRPr lang="en-US" sz="1600" dirty="0">
              <a:solidFill>
                <a:srgbClr val="000000"/>
              </a:solidFill>
              <a:latin typeface="Courier New"/>
              <a:cs typeface="Courier New"/>
            </a:endParaRPr>
          </a:p>
        </p:txBody>
      </p:sp>
      <p:sp>
        <p:nvSpPr>
          <p:cNvPr id="12" name="TextBox 11"/>
          <p:cNvSpPr txBox="1"/>
          <p:nvPr/>
        </p:nvSpPr>
        <p:spPr>
          <a:xfrm>
            <a:off x="3166876" y="1988403"/>
            <a:ext cx="1049867" cy="830997"/>
          </a:xfrm>
          <a:prstGeom prst="rect">
            <a:avLst/>
          </a:prstGeom>
          <a:solidFill>
            <a:schemeClr val="bg1"/>
          </a:solidFill>
          <a:ln>
            <a:solidFill>
              <a:schemeClr val="tx1"/>
            </a:solidFill>
          </a:ln>
        </p:spPr>
        <p:txBody>
          <a:bodyPr wrap="square" rtlCol="0">
            <a:spAutoFit/>
          </a:bodyPr>
          <a:lstStyle/>
          <a:p>
            <a:pPr algn="ctr"/>
            <a:endParaRPr lang="en-US" sz="1600" dirty="0">
              <a:solidFill>
                <a:srgbClr val="000000"/>
              </a:solidFill>
              <a:latin typeface="Courier New"/>
              <a:cs typeface="Courier New"/>
            </a:endParaRPr>
          </a:p>
          <a:p>
            <a:pPr algn="ctr"/>
            <a:r>
              <a:rPr lang="en-US" sz="1600" dirty="0">
                <a:solidFill>
                  <a:srgbClr val="000000"/>
                </a:solidFill>
                <a:latin typeface="Courier New"/>
                <a:cs typeface="Courier New"/>
              </a:rPr>
              <a:t>Stack</a:t>
            </a:r>
          </a:p>
          <a:p>
            <a:pPr algn="ctr"/>
            <a:endParaRPr lang="en-US" sz="1600" dirty="0">
              <a:solidFill>
                <a:srgbClr val="000000"/>
              </a:solidFill>
              <a:latin typeface="Courier New"/>
              <a:cs typeface="Courier New"/>
            </a:endParaRPr>
          </a:p>
        </p:txBody>
      </p:sp>
      <p:sp>
        <p:nvSpPr>
          <p:cNvPr id="15" name="TextBox 14"/>
          <p:cNvSpPr txBox="1"/>
          <p:nvPr/>
        </p:nvSpPr>
        <p:spPr>
          <a:xfrm>
            <a:off x="4293114" y="1988403"/>
            <a:ext cx="1049867" cy="830997"/>
          </a:xfrm>
          <a:prstGeom prst="rect">
            <a:avLst/>
          </a:prstGeom>
          <a:solidFill>
            <a:schemeClr val="bg1"/>
          </a:solidFill>
          <a:ln>
            <a:solidFill>
              <a:schemeClr val="tx1"/>
            </a:solidFill>
          </a:ln>
        </p:spPr>
        <p:txBody>
          <a:bodyPr wrap="square" rtlCol="0">
            <a:spAutoFit/>
          </a:bodyPr>
          <a:lstStyle/>
          <a:p>
            <a:pPr algn="ctr"/>
            <a:endParaRPr lang="en-US" sz="1600" dirty="0">
              <a:solidFill>
                <a:srgbClr val="000000"/>
              </a:solidFill>
              <a:latin typeface="Courier New"/>
              <a:cs typeface="Courier New"/>
            </a:endParaRPr>
          </a:p>
          <a:p>
            <a:pPr algn="ctr"/>
            <a:r>
              <a:rPr lang="en-US" sz="1600" dirty="0">
                <a:solidFill>
                  <a:srgbClr val="000000"/>
                </a:solidFill>
                <a:latin typeface="Courier New"/>
                <a:cs typeface="Courier New"/>
              </a:rPr>
              <a:t>Queue</a:t>
            </a:r>
          </a:p>
          <a:p>
            <a:pPr algn="ctr"/>
            <a:endParaRPr lang="en-US" sz="1600" dirty="0">
              <a:solidFill>
                <a:srgbClr val="000000"/>
              </a:solidFill>
              <a:latin typeface="Courier New"/>
              <a:cs typeface="Courier New"/>
            </a:endParaRPr>
          </a:p>
        </p:txBody>
      </p:sp>
      <p:sp>
        <p:nvSpPr>
          <p:cNvPr id="18" name="TextBox 17"/>
          <p:cNvSpPr txBox="1"/>
          <p:nvPr/>
        </p:nvSpPr>
        <p:spPr>
          <a:xfrm>
            <a:off x="5419352" y="1988403"/>
            <a:ext cx="1049867" cy="830997"/>
          </a:xfrm>
          <a:prstGeom prst="rect">
            <a:avLst/>
          </a:prstGeom>
          <a:solidFill>
            <a:schemeClr val="bg1"/>
          </a:solidFill>
          <a:ln>
            <a:solidFill>
              <a:schemeClr val="tx1"/>
            </a:solidFill>
          </a:ln>
        </p:spPr>
        <p:txBody>
          <a:bodyPr wrap="square" rtlCol="0">
            <a:spAutoFit/>
          </a:bodyPr>
          <a:lstStyle/>
          <a:p>
            <a:pPr algn="ctr"/>
            <a:endParaRPr lang="en-US" sz="1600" dirty="0">
              <a:solidFill>
                <a:srgbClr val="000000"/>
              </a:solidFill>
              <a:latin typeface="Courier New"/>
              <a:cs typeface="Courier New"/>
            </a:endParaRPr>
          </a:p>
          <a:p>
            <a:pPr algn="ctr"/>
            <a:r>
              <a:rPr lang="en-US" sz="1600" dirty="0">
                <a:solidFill>
                  <a:srgbClr val="000000"/>
                </a:solidFill>
                <a:latin typeface="Courier New"/>
                <a:cs typeface="Courier New"/>
              </a:rPr>
              <a:t>Map</a:t>
            </a:r>
          </a:p>
          <a:p>
            <a:pPr algn="ctr"/>
            <a:endParaRPr lang="en-US" sz="1600" dirty="0">
              <a:solidFill>
                <a:srgbClr val="000000"/>
              </a:solidFill>
              <a:latin typeface="Courier New"/>
              <a:cs typeface="Courier New"/>
            </a:endParaRPr>
          </a:p>
        </p:txBody>
      </p:sp>
      <p:sp>
        <p:nvSpPr>
          <p:cNvPr id="21" name="TextBox 20"/>
          <p:cNvSpPr txBox="1"/>
          <p:nvPr/>
        </p:nvSpPr>
        <p:spPr>
          <a:xfrm>
            <a:off x="6545590" y="1988403"/>
            <a:ext cx="1049867" cy="830997"/>
          </a:xfrm>
          <a:prstGeom prst="rect">
            <a:avLst/>
          </a:prstGeom>
          <a:solidFill>
            <a:schemeClr val="bg1"/>
          </a:solidFill>
          <a:ln>
            <a:solidFill>
              <a:schemeClr val="tx1"/>
            </a:solidFill>
          </a:ln>
        </p:spPr>
        <p:txBody>
          <a:bodyPr wrap="square" rtlCol="0">
            <a:spAutoFit/>
          </a:bodyPr>
          <a:lstStyle/>
          <a:p>
            <a:pPr algn="ctr"/>
            <a:endParaRPr lang="en-US" sz="1600" dirty="0">
              <a:solidFill>
                <a:srgbClr val="000000"/>
              </a:solidFill>
              <a:latin typeface="Courier New"/>
              <a:cs typeface="Courier New"/>
            </a:endParaRPr>
          </a:p>
          <a:p>
            <a:pPr algn="ctr"/>
            <a:r>
              <a:rPr lang="en-US" sz="1600" dirty="0">
                <a:solidFill>
                  <a:srgbClr val="000000"/>
                </a:solidFill>
                <a:latin typeface="Courier New"/>
                <a:cs typeface="Courier New"/>
              </a:rPr>
              <a:t>Set</a:t>
            </a:r>
          </a:p>
          <a:p>
            <a:pPr algn="ctr"/>
            <a:endParaRPr lang="en-US" sz="1600" dirty="0">
              <a:solidFill>
                <a:srgbClr val="000000"/>
              </a:solidFill>
              <a:latin typeface="Courier New"/>
              <a:cs typeface="Courier New"/>
            </a:endParaRPr>
          </a:p>
        </p:txBody>
      </p:sp>
      <p:sp>
        <p:nvSpPr>
          <p:cNvPr id="24" name="TextBox 23"/>
          <p:cNvSpPr txBox="1"/>
          <p:nvPr/>
        </p:nvSpPr>
        <p:spPr>
          <a:xfrm>
            <a:off x="7671830" y="1988403"/>
            <a:ext cx="1049867" cy="830997"/>
          </a:xfrm>
          <a:prstGeom prst="rect">
            <a:avLst/>
          </a:prstGeom>
          <a:solidFill>
            <a:schemeClr val="bg1"/>
          </a:solidFill>
          <a:ln>
            <a:solidFill>
              <a:schemeClr val="tx1"/>
            </a:solidFill>
          </a:ln>
        </p:spPr>
        <p:txBody>
          <a:bodyPr wrap="square" rtlCol="0">
            <a:spAutoFit/>
          </a:bodyPr>
          <a:lstStyle/>
          <a:p>
            <a:pPr algn="ctr"/>
            <a:endParaRPr lang="en-US" sz="1600" dirty="0">
              <a:solidFill>
                <a:srgbClr val="000000"/>
              </a:solidFill>
              <a:latin typeface="Courier New"/>
              <a:cs typeface="Courier New"/>
            </a:endParaRPr>
          </a:p>
          <a:p>
            <a:pPr algn="ctr"/>
            <a:r>
              <a:rPr lang="en-US" sz="1600" dirty="0">
                <a:solidFill>
                  <a:srgbClr val="000000"/>
                </a:solidFill>
                <a:latin typeface="Courier New"/>
                <a:cs typeface="Courier New"/>
              </a:rPr>
              <a:t>Lexicon</a:t>
            </a:r>
          </a:p>
          <a:p>
            <a:pPr algn="ctr"/>
            <a:endParaRPr lang="en-US" sz="1600" dirty="0">
              <a:solidFill>
                <a:srgbClr val="000000"/>
              </a:solidFill>
              <a:latin typeface="Courier New"/>
              <a:cs typeface="Courier New"/>
            </a:endParaRPr>
          </a:p>
        </p:txBody>
      </p:sp>
    </p:spTree>
    <p:extLst>
      <p:ext uri="{BB962C8B-B14F-4D97-AF65-F5344CB8AC3E}">
        <p14:creationId xmlns:p14="http://schemas.microsoft.com/office/powerpoint/2010/main" val="134093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958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958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9588">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9588">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9588">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9588">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958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5" grpId="0" animBg="1"/>
      <p:bldP spid="18" grpId="0" animBg="1"/>
      <p:bldP spid="21"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altLang="zh-CN" sz="4000" i="1" dirty="0">
                <a:solidFill>
                  <a:srgbClr val="FF0000"/>
                </a:solidFill>
              </a:rPr>
              <a:t>Standard</a:t>
            </a:r>
            <a:r>
              <a:rPr lang="en-US" altLang="zh-CN" sz="4000" dirty="0">
                <a:solidFill>
                  <a:srgbClr val="FF0000"/>
                </a:solidFill>
              </a:rPr>
              <a:t> </a:t>
            </a:r>
            <a:r>
              <a:rPr lang="en-US" sz="4000" dirty="0">
                <a:solidFill>
                  <a:srgbClr val="FF0000"/>
                </a:solidFill>
              </a:rPr>
              <a:t>Collection Classes</a:t>
            </a:r>
          </a:p>
        </p:txBody>
      </p:sp>
      <p:sp>
        <p:nvSpPr>
          <p:cNvPr id="606211" name="Rectangle 3"/>
          <p:cNvSpPr>
            <a:spLocks noChangeArrowheads="1"/>
          </p:cNvSpPr>
          <p:nvPr/>
        </p:nvSpPr>
        <p:spPr bwMode="auto">
          <a:xfrm>
            <a:off x="482600" y="1155700"/>
            <a:ext cx="8280400" cy="5245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altLang="zh-CN" sz="2400" b="0" dirty="0">
                <a:solidFill>
                  <a:srgbClr val="000000"/>
                </a:solidFill>
              </a:rPr>
              <a:t>Classes that include a base-type specification are called </a:t>
            </a:r>
            <a:r>
              <a:rPr lang="en-US" altLang="zh-CN" sz="2400" i="1" dirty="0">
                <a:solidFill>
                  <a:srgbClr val="FF0000"/>
                </a:solidFill>
              </a:rPr>
              <a:t>parameterized classes</a:t>
            </a:r>
            <a:r>
              <a:rPr lang="en-US" altLang="zh-CN" sz="2400" b="0" dirty="0">
                <a:solidFill>
                  <a:srgbClr val="000000"/>
                </a:solidFill>
              </a:rPr>
              <a:t>.</a:t>
            </a:r>
          </a:p>
          <a:p>
            <a:pPr marL="342900" indent="-342900">
              <a:lnSpc>
                <a:spcPct val="85000"/>
              </a:lnSpc>
              <a:spcAft>
                <a:spcPts val="600"/>
              </a:spcAft>
              <a:buFontTx/>
              <a:buChar char="•"/>
            </a:pPr>
            <a:r>
              <a:rPr lang="en-US" altLang="zh-CN" sz="2400" b="0" dirty="0">
                <a:solidFill>
                  <a:srgbClr val="000000"/>
                </a:solidFill>
              </a:rPr>
              <a:t>In C++, parameterized containers are implemented as </a:t>
            </a:r>
            <a:r>
              <a:rPr lang="en-US" altLang="zh-CN" sz="2400" i="1" dirty="0">
                <a:solidFill>
                  <a:srgbClr val="FF0000"/>
                </a:solidFill>
              </a:rPr>
              <a:t>template</a:t>
            </a:r>
            <a:r>
              <a:rPr lang="en-US" altLang="zh-CN" sz="2400" b="0" dirty="0">
                <a:solidFill>
                  <a:srgbClr val="000000"/>
                </a:solidFill>
              </a:rPr>
              <a:t> classes, which make it possible for </a:t>
            </a:r>
            <a:r>
              <a:rPr lang="en-US" altLang="zh-CN" sz="2400" b="0" dirty="0"/>
              <a:t>an entire family of classes to share the same code, although their base types are different.</a:t>
            </a:r>
            <a:endParaRPr lang="en-US" altLang="zh-CN"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The </a:t>
            </a:r>
            <a:r>
              <a:rPr lang="en-US" altLang="zh-CN" sz="2400" b="0" dirty="0">
                <a:solidFill>
                  <a:srgbClr val="FF0000"/>
                </a:solidFill>
              </a:rPr>
              <a:t>Standard Template Library</a:t>
            </a:r>
            <a:r>
              <a:rPr lang="en-US" altLang="zh-CN" sz="2400" b="0" dirty="0">
                <a:solidFill>
                  <a:srgbClr val="000000"/>
                </a:solidFill>
              </a:rPr>
              <a:t> (STL) is a software library for the C++ programming language that influenced many parts of the </a:t>
            </a:r>
            <a:r>
              <a:rPr lang="en-US" altLang="zh-CN" sz="2400" b="0" dirty="0">
                <a:solidFill>
                  <a:srgbClr val="FF0000"/>
                </a:solidFill>
              </a:rPr>
              <a:t>C++ Standard Library</a:t>
            </a:r>
            <a:r>
              <a:rPr lang="en-US" altLang="zh-CN" sz="2400" b="0" dirty="0">
                <a:solidFill>
                  <a:srgbClr val="000000"/>
                </a:solidFill>
              </a:rPr>
              <a:t>.</a:t>
            </a:r>
          </a:p>
          <a:p>
            <a:pPr marL="342900" indent="-342900">
              <a:lnSpc>
                <a:spcPct val="85000"/>
              </a:lnSpc>
              <a:spcAft>
                <a:spcPts val="600"/>
              </a:spcAft>
              <a:buFontTx/>
              <a:buChar char="•"/>
            </a:pPr>
            <a:r>
              <a:rPr lang="en-US" altLang="zh-CN" sz="2400" b="0" dirty="0">
                <a:solidFill>
                  <a:srgbClr val="000000"/>
                </a:solidFill>
              </a:rPr>
              <a:t>Although the C++ Standard Library and the STL share many features, neither is a strict superset of the other.</a:t>
            </a:r>
          </a:p>
          <a:p>
            <a:pPr marL="342900" indent="-342900">
              <a:lnSpc>
                <a:spcPct val="85000"/>
              </a:lnSpc>
              <a:spcAft>
                <a:spcPts val="600"/>
              </a:spcAft>
              <a:buFontTx/>
              <a:buChar char="•"/>
            </a:pPr>
            <a:r>
              <a:rPr lang="en-US" altLang="zh-CN" sz="2400" b="0" dirty="0">
                <a:solidFill>
                  <a:srgbClr val="000000"/>
                </a:solidFill>
              </a:rPr>
              <a:t>Templates are sometimes called static (or compile-time) </a:t>
            </a:r>
            <a:r>
              <a:rPr lang="en-US" altLang="zh-CN" sz="2400" i="1" dirty="0">
                <a:solidFill>
                  <a:srgbClr val="FF0000"/>
                </a:solidFill>
              </a:rPr>
              <a:t>polymorphism</a:t>
            </a:r>
            <a:r>
              <a:rPr lang="en-US" altLang="zh-CN" sz="2400" b="0" dirty="0">
                <a:solidFill>
                  <a:srgbClr val="000000"/>
                </a:solidFill>
              </a:rPr>
              <a:t>, as opposed to run-time polymorphism.</a:t>
            </a:r>
          </a:p>
          <a:p>
            <a:pPr marL="342900" marR="0" lvl="0" indent="-342900" algn="l" defTabSz="914400" rtl="0" eaLnBrk="0" fontAlgn="base" latinLnBrk="0" hangingPunct="0">
              <a:lnSpc>
                <a:spcPct val="85000"/>
              </a:lnSpc>
              <a:spcBef>
                <a:spcPct val="0"/>
              </a:spcBef>
              <a:spcAft>
                <a:spcPts val="6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For the moment, you don’t need to understand </a:t>
            </a:r>
            <a:r>
              <a:rPr kumimoji="0" lang="en-US" altLang="zh-CN" sz="2400" b="0" i="0" u="none" strike="sngStrike" kern="1200" cap="none" spc="0" normalizeH="0" baseline="0" noProof="0" dirty="0">
                <a:ln>
                  <a:noFill/>
                </a:ln>
                <a:solidFill>
                  <a:srgbClr val="FF0000"/>
                </a:solidFill>
                <a:effectLst/>
                <a:uLnTx/>
                <a:uFillTx/>
                <a:latin typeface="Times New Roman" charset="0"/>
                <a:ea typeface="+mn-ea"/>
                <a:cs typeface="+mn-cs"/>
              </a:rPr>
              <a:t>how these classes are implemented using templates</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because your primary focus is on learning </a:t>
            </a:r>
            <a:r>
              <a:rPr kumimoji="0" lang="en-US" altLang="zh-CN" sz="2400" b="0" i="0" u="none" strike="noStrike" kern="1200" cap="none" spc="0" normalizeH="0" baseline="0" noProof="0" dirty="0">
                <a:ln>
                  <a:noFill/>
                </a:ln>
                <a:solidFill>
                  <a:srgbClr val="FF0000"/>
                </a:solidFill>
                <a:effectLst/>
                <a:uLnTx/>
                <a:uFillTx/>
                <a:latin typeface="Times New Roman" charset="0"/>
                <a:ea typeface="+mn-ea"/>
                <a:cs typeface="+mn-cs"/>
              </a:rPr>
              <a:t>how to use these classes</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as a client.</a:t>
            </a:r>
          </a:p>
        </p:txBody>
      </p:sp>
    </p:spTree>
    <p:extLst>
      <p:ext uri="{BB962C8B-B14F-4D97-AF65-F5344CB8AC3E}">
        <p14:creationId xmlns:p14="http://schemas.microsoft.com/office/powerpoint/2010/main" val="240662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2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62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62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62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62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 y="0"/>
            <a:ext cx="9143999" cy="6858000"/>
          </a:xfrm>
          <a:prstGeom prst="rect">
            <a:avLst/>
          </a:prstGeom>
        </p:spPr>
      </p:pic>
      <p:sp>
        <p:nvSpPr>
          <p:cNvPr id="3" name="Rectangle 2"/>
          <p:cNvSpPr/>
          <p:nvPr/>
        </p:nvSpPr>
        <p:spPr bwMode="auto">
          <a:xfrm>
            <a:off x="100914" y="854676"/>
            <a:ext cx="661086"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4" name="Rectangle 3"/>
          <p:cNvSpPr/>
          <p:nvPr/>
        </p:nvSpPr>
        <p:spPr bwMode="auto">
          <a:xfrm>
            <a:off x="100914" y="2304534"/>
            <a:ext cx="661086"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6" name="Rectangle 5"/>
          <p:cNvSpPr/>
          <p:nvPr/>
        </p:nvSpPr>
        <p:spPr bwMode="auto">
          <a:xfrm>
            <a:off x="100914" y="2590800"/>
            <a:ext cx="661086"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7" name="Rectangle 6"/>
          <p:cNvSpPr/>
          <p:nvPr/>
        </p:nvSpPr>
        <p:spPr bwMode="auto">
          <a:xfrm>
            <a:off x="100914" y="4038600"/>
            <a:ext cx="661086"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8" name="Rectangle 7"/>
          <p:cNvSpPr/>
          <p:nvPr/>
        </p:nvSpPr>
        <p:spPr bwMode="auto">
          <a:xfrm>
            <a:off x="100914" y="3505200"/>
            <a:ext cx="661086"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2" name="文本框 1">
            <a:extLst>
              <a:ext uri="{FF2B5EF4-FFF2-40B4-BE49-F238E27FC236}">
                <a16:creationId xmlns:a16="http://schemas.microsoft.com/office/drawing/2014/main" id="{88AC1B25-CE56-4D4F-804D-FEB3258A9BCF}"/>
              </a:ext>
            </a:extLst>
          </p:cNvPr>
          <p:cNvSpPr txBox="1"/>
          <p:nvPr/>
        </p:nvSpPr>
        <p:spPr>
          <a:xfrm>
            <a:off x="2773270" y="-80665"/>
            <a:ext cx="3597460" cy="461665"/>
          </a:xfrm>
          <a:prstGeom prst="rect">
            <a:avLst/>
          </a:prstGeom>
          <a:noFill/>
        </p:spPr>
        <p:txBody>
          <a:bodyPr wrap="none" rtlCol="0">
            <a:spAutoFit/>
          </a:bodyPr>
          <a:lstStyle/>
          <a:p>
            <a:r>
              <a:rPr lang="en-US" altLang="zh-CN" sz="2400" dirty="0">
                <a:solidFill>
                  <a:srgbClr val="FF0000"/>
                </a:solidFill>
              </a:rPr>
              <a:t>C++ Standard Containers</a:t>
            </a:r>
            <a:endParaRPr lang="zh-CN" altLang="en-US" sz="2400" dirty="0">
              <a:solidFill>
                <a:srgbClr val="FF0000"/>
              </a:solidFill>
            </a:endParaRPr>
          </a:p>
        </p:txBody>
      </p:sp>
    </p:spTree>
    <p:extLst>
      <p:ext uri="{BB962C8B-B14F-4D97-AF65-F5344CB8AC3E}">
        <p14:creationId xmlns:p14="http://schemas.microsoft.com/office/powerpoint/2010/main" val="194967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30253</TotalTime>
  <Words>4851</Words>
  <Application>Microsoft Office PowerPoint</Application>
  <PresentationFormat>On-screen Show (4:3)</PresentationFormat>
  <Paragraphs>614</Paragraphs>
  <Slides>45</Slides>
  <Notes>43</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45</vt:i4>
      </vt:variant>
    </vt:vector>
  </HeadingPairs>
  <TitlesOfParts>
    <vt:vector size="60" baseType="lpstr">
      <vt:lpstr>Charcoal CY</vt:lpstr>
      <vt:lpstr>Helvetica Neue</vt:lpstr>
      <vt:lpstr>ＭＳ Ｐゴシック</vt:lpstr>
      <vt:lpstr>宋体</vt:lpstr>
      <vt:lpstr>Arial</vt:lpstr>
      <vt:lpstr>Courier New</vt:lpstr>
      <vt:lpstr>Helvetica</vt:lpstr>
      <vt:lpstr>Times</vt:lpstr>
      <vt:lpstr>Times New Roman</vt:lpstr>
      <vt:lpstr>Blank Presentation</vt:lpstr>
      <vt:lpstr>1_Blank Presentation</vt:lpstr>
      <vt:lpstr>2_Blank Presentation</vt:lpstr>
      <vt:lpstr>3_Blank Presentation</vt:lpstr>
      <vt:lpstr>6_Blank Presentation</vt:lpstr>
      <vt:lpstr>4_Blank Presentation</vt:lpstr>
      <vt:lpstr>Collections</vt:lpstr>
      <vt:lpstr>Introduction to the C++ Libraries</vt:lpstr>
      <vt:lpstr>Abstract Data Type (ADT)</vt:lpstr>
      <vt:lpstr>ADTs as Software Tools</vt:lpstr>
      <vt:lpstr>The Collection Classes</vt:lpstr>
      <vt:lpstr>Principles of Interface Design</vt:lpstr>
      <vt:lpstr>The Stanford Collection Classes</vt:lpstr>
      <vt:lpstr>The Standard Collection Classes</vt:lpstr>
      <vt:lpstr>PowerPoint Presentation</vt:lpstr>
      <vt:lpstr>The Vector&lt;type&gt; Class</vt:lpstr>
      <vt:lpstr>Constructors for the Vector&lt;type&gt; Class</vt:lpstr>
      <vt:lpstr>Declaring a Vector object</vt:lpstr>
      <vt:lpstr>Methods in the Vector&lt;type&gt; Class</vt:lpstr>
      <vt:lpstr>The Vector&lt;type&gt; Class Operators</vt:lpstr>
      <vt:lpstr>The readEntireFile Function</vt:lpstr>
      <vt:lpstr>The readEntireFile Function</vt:lpstr>
      <vt:lpstr>Methods in the Grid&lt;type&gt; Class</vt:lpstr>
      <vt:lpstr>The Stack Metaphor</vt:lpstr>
      <vt:lpstr>Methods in the Stack&lt;type&gt; Class</vt:lpstr>
      <vt:lpstr>Example: RPN Calculator</vt:lpstr>
      <vt:lpstr>Exercise: Stack Processing</vt:lpstr>
      <vt:lpstr>The Queue&lt;type&gt; Class</vt:lpstr>
      <vt:lpstr>Comparing Stacks and Queues</vt:lpstr>
      <vt:lpstr>Methods in the Queue&lt;type&gt; Class</vt:lpstr>
      <vt:lpstr>Example: Simulate a checkout line</vt:lpstr>
      <vt:lpstr>Example: Simulate a checkout line</vt:lpstr>
      <vt:lpstr>The Map&lt;type, type&gt; Class</vt:lpstr>
      <vt:lpstr>The Map of Biological Taxonomic Rank</vt:lpstr>
      <vt:lpstr>Methods in the Map Classes</vt:lpstr>
      <vt:lpstr>Using Maps in an Application</vt:lpstr>
      <vt:lpstr>AirportCodes.cpp</vt:lpstr>
      <vt:lpstr>Exercise: Symbol Tables</vt:lpstr>
      <vt:lpstr>Symbol Table Sample Run</vt:lpstr>
      <vt:lpstr>The Set&lt;type&gt; Class</vt:lpstr>
      <vt:lpstr>Methods in the Set&lt;type&gt; Class</vt:lpstr>
      <vt:lpstr>The &lt;cctype&gt; (ctype.h) Interface</vt:lpstr>
      <vt:lpstr>Implementing the &lt;cctype&gt; Library</vt:lpstr>
      <vt:lpstr>Implementing the &lt;cctype&gt; Library</vt:lpstr>
      <vt:lpstr>The Lexicon Class</vt:lpstr>
      <vt:lpstr>Methods in the Lexicon Class</vt:lpstr>
      <vt:lpstr>Why Do Both Lexicon and Set Exist?</vt:lpstr>
      <vt:lpstr>Iterating over a collection</vt:lpstr>
      <vt:lpstr>Iterator Order</vt:lpstr>
      <vt:lpstr>Exercise: Finding Anagrams</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369</cp:revision>
  <dcterms:created xsi:type="dcterms:W3CDTF">2014-07-01T17:01:39Z</dcterms:created>
  <dcterms:modified xsi:type="dcterms:W3CDTF">2019-02-22T06:48:24Z</dcterms:modified>
</cp:coreProperties>
</file>